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5"/>
  </p:sldMasterIdLst>
  <p:notesMasterIdLst>
    <p:notesMasterId r:id="rId32"/>
  </p:notesMasterIdLst>
  <p:sldIdLst>
    <p:sldId id="275" r:id="rId6"/>
    <p:sldId id="256" r:id="rId7"/>
    <p:sldId id="259" r:id="rId8"/>
    <p:sldId id="263" r:id="rId9"/>
    <p:sldId id="267" r:id="rId10"/>
    <p:sldId id="265" r:id="rId11"/>
    <p:sldId id="266" r:id="rId12"/>
    <p:sldId id="280" r:id="rId13"/>
    <p:sldId id="269" r:id="rId14"/>
    <p:sldId id="260" r:id="rId15"/>
    <p:sldId id="281" r:id="rId16"/>
    <p:sldId id="279" r:id="rId17"/>
    <p:sldId id="272" r:id="rId18"/>
    <p:sldId id="277" r:id="rId19"/>
    <p:sldId id="270" r:id="rId20"/>
    <p:sldId id="271" r:id="rId21"/>
    <p:sldId id="273" r:id="rId22"/>
    <p:sldId id="268" r:id="rId23"/>
    <p:sldId id="278" r:id="rId24"/>
    <p:sldId id="264" r:id="rId25"/>
    <p:sldId id="282" r:id="rId26"/>
    <p:sldId id="261" r:id="rId27"/>
    <p:sldId id="262" r:id="rId28"/>
    <p:sldId id="257" r:id="rId29"/>
    <p:sldId id="276" r:id="rId30"/>
    <p:sldId id="258" r:id="rId3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7" autoAdjust="0"/>
    <p:restoredTop sz="86348" autoAdjust="0"/>
  </p:normalViewPr>
  <p:slideViewPr>
    <p:cSldViewPr showGuides="1">
      <p:cViewPr varScale="1">
        <p:scale>
          <a:sx n="86" d="100"/>
          <a:sy n="86" d="100"/>
        </p:scale>
        <p:origin x="-79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FB66F-6FE6-E54E-BF06-87B915FE63C9}" type="doc">
      <dgm:prSet loTypeId="urn:microsoft.com/office/officeart/2005/8/layout/hChevron3" loCatId="" qsTypeId="urn:microsoft.com/office/officeart/2005/8/quickstyle/simple4" qsCatId="simple" csTypeId="urn:microsoft.com/office/officeart/2005/8/colors/accent1_2" csCatId="accent1" phldr="1"/>
      <dgm:spPr/>
    </dgm:pt>
    <dgm:pt modelId="{44F705B2-94F3-6940-9986-EC8C49B3A230}">
      <dgm:prSet phldrT="[Text]"/>
      <dgm:spPr/>
      <dgm:t>
        <a:bodyPr/>
        <a:lstStyle/>
        <a:p>
          <a:r>
            <a:rPr lang="de-DE" dirty="0" smtClean="0"/>
            <a:t>Feature</a:t>
          </a:r>
          <a:endParaRPr lang="de-DE" dirty="0"/>
        </a:p>
      </dgm:t>
    </dgm:pt>
    <dgm:pt modelId="{DAFDDAE6-82AC-ED49-BAAB-84F7E1C12F98}" type="parTrans" cxnId="{9275875C-1AF0-0447-B48B-4A0CF5646C2F}">
      <dgm:prSet/>
      <dgm:spPr/>
      <dgm:t>
        <a:bodyPr/>
        <a:lstStyle/>
        <a:p>
          <a:endParaRPr lang="de-DE"/>
        </a:p>
      </dgm:t>
    </dgm:pt>
    <dgm:pt modelId="{B7A6D867-D5FA-614E-859A-F10C4B3E0F05}" type="sibTrans" cxnId="{9275875C-1AF0-0447-B48B-4A0CF5646C2F}">
      <dgm:prSet/>
      <dgm:spPr/>
      <dgm:t>
        <a:bodyPr/>
        <a:lstStyle/>
        <a:p>
          <a:endParaRPr lang="de-DE"/>
        </a:p>
      </dgm:t>
    </dgm:pt>
    <dgm:pt modelId="{D310D1CE-FB6B-B641-889D-ADD5070A394C}">
      <dgm:prSet phldrT="[Text]"/>
      <dgm:spPr/>
      <dgm:t>
        <a:bodyPr/>
        <a:lstStyle/>
        <a:p>
          <a:r>
            <a:rPr lang="de-DE" dirty="0" smtClean="0"/>
            <a:t>Task Flow</a:t>
          </a:r>
          <a:endParaRPr lang="de-DE" dirty="0"/>
        </a:p>
      </dgm:t>
    </dgm:pt>
    <dgm:pt modelId="{CE623062-91A6-B444-ACE3-58BC49E58E50}" type="parTrans" cxnId="{1FCEE9E9-0EFA-954F-B1FE-469E5E9E56BF}">
      <dgm:prSet/>
      <dgm:spPr/>
      <dgm:t>
        <a:bodyPr/>
        <a:lstStyle/>
        <a:p>
          <a:endParaRPr lang="de-DE"/>
        </a:p>
      </dgm:t>
    </dgm:pt>
    <dgm:pt modelId="{762B2F81-442F-A54B-BE86-77D42E987ACA}" type="sibTrans" cxnId="{1FCEE9E9-0EFA-954F-B1FE-469E5E9E56BF}">
      <dgm:prSet/>
      <dgm:spPr/>
      <dgm:t>
        <a:bodyPr/>
        <a:lstStyle/>
        <a:p>
          <a:endParaRPr lang="de-DE"/>
        </a:p>
      </dgm:t>
    </dgm:pt>
    <dgm:pt modelId="{F6515457-369E-2E4F-A4B1-0A33283B0AF7}">
      <dgm:prSet phldrT="[Text]"/>
      <dgm:spPr/>
      <dgm:t>
        <a:bodyPr/>
        <a:lstStyle/>
        <a:p>
          <a:r>
            <a:rPr lang="de-DE" dirty="0" smtClean="0"/>
            <a:t>View</a:t>
          </a:r>
          <a:endParaRPr lang="de-DE" dirty="0"/>
        </a:p>
      </dgm:t>
    </dgm:pt>
    <dgm:pt modelId="{752F50B7-D3E0-014F-81BA-82A97212F8B6}" type="parTrans" cxnId="{B838D3AE-B53C-DB4C-8EAC-AEA61C7045D1}">
      <dgm:prSet/>
      <dgm:spPr/>
      <dgm:t>
        <a:bodyPr/>
        <a:lstStyle/>
        <a:p>
          <a:endParaRPr lang="de-DE"/>
        </a:p>
      </dgm:t>
    </dgm:pt>
    <dgm:pt modelId="{6A66FAEA-3C95-B04E-9ECA-B30E1B80D8EF}" type="sibTrans" cxnId="{B838D3AE-B53C-DB4C-8EAC-AEA61C7045D1}">
      <dgm:prSet/>
      <dgm:spPr/>
      <dgm:t>
        <a:bodyPr/>
        <a:lstStyle/>
        <a:p>
          <a:endParaRPr lang="de-DE"/>
        </a:p>
      </dgm:t>
    </dgm:pt>
    <dgm:pt modelId="{D3B79D84-31F5-CF4B-8907-3B15B2803478}" type="pres">
      <dgm:prSet presAssocID="{890FB66F-6FE6-E54E-BF06-87B915FE63C9}" presName="Name0" presStyleCnt="0">
        <dgm:presLayoutVars>
          <dgm:dir/>
          <dgm:resizeHandles val="exact"/>
        </dgm:presLayoutVars>
      </dgm:prSet>
      <dgm:spPr/>
    </dgm:pt>
    <dgm:pt modelId="{A3E85957-1B10-634D-962E-5C0249B5B8F0}" type="pres">
      <dgm:prSet presAssocID="{44F705B2-94F3-6940-9986-EC8C49B3A230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D2C451A-4581-B14D-96F9-0E9EC1ADCDBA}" type="pres">
      <dgm:prSet presAssocID="{B7A6D867-D5FA-614E-859A-F10C4B3E0F05}" presName="parSpace" presStyleCnt="0"/>
      <dgm:spPr/>
    </dgm:pt>
    <dgm:pt modelId="{BEF1D36F-94DF-534B-99B9-D0B30705BF75}" type="pres">
      <dgm:prSet presAssocID="{D310D1CE-FB6B-B641-889D-ADD5070A394C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B6CCAC1-5C4E-3A4F-A6E8-6288CD9F2200}" type="pres">
      <dgm:prSet presAssocID="{762B2F81-442F-A54B-BE86-77D42E987ACA}" presName="parSpace" presStyleCnt="0"/>
      <dgm:spPr/>
    </dgm:pt>
    <dgm:pt modelId="{8E33FFC1-9940-424E-A118-20698C7886EF}" type="pres">
      <dgm:prSet presAssocID="{F6515457-369E-2E4F-A4B1-0A33283B0AF7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407F52-278D-AF48-ADF5-EE7837692D9B}" type="presOf" srcId="{890FB66F-6FE6-E54E-BF06-87B915FE63C9}" destId="{D3B79D84-31F5-CF4B-8907-3B15B2803478}" srcOrd="0" destOrd="0" presId="urn:microsoft.com/office/officeart/2005/8/layout/hChevron3"/>
    <dgm:cxn modelId="{9275875C-1AF0-0447-B48B-4A0CF5646C2F}" srcId="{890FB66F-6FE6-E54E-BF06-87B915FE63C9}" destId="{44F705B2-94F3-6940-9986-EC8C49B3A230}" srcOrd="0" destOrd="0" parTransId="{DAFDDAE6-82AC-ED49-BAAB-84F7E1C12F98}" sibTransId="{B7A6D867-D5FA-614E-859A-F10C4B3E0F05}"/>
    <dgm:cxn modelId="{7D5A4927-57FF-CC4E-B404-CD85271D359A}" type="presOf" srcId="{44F705B2-94F3-6940-9986-EC8C49B3A230}" destId="{A3E85957-1B10-634D-962E-5C0249B5B8F0}" srcOrd="0" destOrd="0" presId="urn:microsoft.com/office/officeart/2005/8/layout/hChevron3"/>
    <dgm:cxn modelId="{340B3BA0-C1D1-B74B-B9AD-AB4C81C91A8A}" type="presOf" srcId="{F6515457-369E-2E4F-A4B1-0A33283B0AF7}" destId="{8E33FFC1-9940-424E-A118-20698C7886EF}" srcOrd="0" destOrd="0" presId="urn:microsoft.com/office/officeart/2005/8/layout/hChevron3"/>
    <dgm:cxn modelId="{B838D3AE-B53C-DB4C-8EAC-AEA61C7045D1}" srcId="{890FB66F-6FE6-E54E-BF06-87B915FE63C9}" destId="{F6515457-369E-2E4F-A4B1-0A33283B0AF7}" srcOrd="2" destOrd="0" parTransId="{752F50B7-D3E0-014F-81BA-82A97212F8B6}" sibTransId="{6A66FAEA-3C95-B04E-9ECA-B30E1B80D8EF}"/>
    <dgm:cxn modelId="{1FCEE9E9-0EFA-954F-B1FE-469E5E9E56BF}" srcId="{890FB66F-6FE6-E54E-BF06-87B915FE63C9}" destId="{D310D1CE-FB6B-B641-889D-ADD5070A394C}" srcOrd="1" destOrd="0" parTransId="{CE623062-91A6-B444-ACE3-58BC49E58E50}" sibTransId="{762B2F81-442F-A54B-BE86-77D42E987ACA}"/>
    <dgm:cxn modelId="{5230E4B5-FE25-954F-BF88-D533F5B439C2}" type="presOf" srcId="{D310D1CE-FB6B-B641-889D-ADD5070A394C}" destId="{BEF1D36F-94DF-534B-99B9-D0B30705BF75}" srcOrd="0" destOrd="0" presId="urn:microsoft.com/office/officeart/2005/8/layout/hChevron3"/>
    <dgm:cxn modelId="{95304504-CC8E-FE41-8C98-84966AB4A340}" type="presParOf" srcId="{D3B79D84-31F5-CF4B-8907-3B15B2803478}" destId="{A3E85957-1B10-634D-962E-5C0249B5B8F0}" srcOrd="0" destOrd="0" presId="urn:microsoft.com/office/officeart/2005/8/layout/hChevron3"/>
    <dgm:cxn modelId="{20D69AEA-F06A-0D48-82C7-EB83892A1E1D}" type="presParOf" srcId="{D3B79D84-31F5-CF4B-8907-3B15B2803478}" destId="{2D2C451A-4581-B14D-96F9-0E9EC1ADCDBA}" srcOrd="1" destOrd="0" presId="urn:microsoft.com/office/officeart/2005/8/layout/hChevron3"/>
    <dgm:cxn modelId="{A2B1A220-E0F6-5142-BA04-383869517047}" type="presParOf" srcId="{D3B79D84-31F5-CF4B-8907-3B15B2803478}" destId="{BEF1D36F-94DF-534B-99B9-D0B30705BF75}" srcOrd="2" destOrd="0" presId="urn:microsoft.com/office/officeart/2005/8/layout/hChevron3"/>
    <dgm:cxn modelId="{E4ADD381-8059-6746-820C-2FEAD71521C4}" type="presParOf" srcId="{D3B79D84-31F5-CF4B-8907-3B15B2803478}" destId="{2B6CCAC1-5C4E-3A4F-A6E8-6288CD9F2200}" srcOrd="3" destOrd="0" presId="urn:microsoft.com/office/officeart/2005/8/layout/hChevron3"/>
    <dgm:cxn modelId="{6C18B093-32A1-2243-B0F6-D8F20C5C9B3F}" type="presParOf" srcId="{D3B79D84-31F5-CF4B-8907-3B15B2803478}" destId="{8E33FFC1-9940-424E-A118-20698C7886E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039EB6-9B33-8240-A64D-04F5F8BB6E0C}" type="doc">
      <dgm:prSet loTypeId="urn:microsoft.com/office/officeart/2005/8/layout/hierarchy4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44A14A59-BBAF-894B-A583-2037832ABCEA}">
      <dgm:prSet phldrT="[Text]"/>
      <dgm:spPr/>
      <dgm:t>
        <a:bodyPr/>
        <a:lstStyle/>
        <a:p>
          <a:r>
            <a:rPr lang="de-DE" dirty="0" err="1" smtClean="0"/>
            <a:t>Bindings</a:t>
          </a:r>
          <a:endParaRPr lang="de-DE" dirty="0"/>
        </a:p>
      </dgm:t>
    </dgm:pt>
    <dgm:pt modelId="{168DF887-B33C-BA43-A389-C3593F7965F9}" type="parTrans" cxnId="{456794FD-04A3-2C49-939D-C7B8A5FB4AD8}">
      <dgm:prSet/>
      <dgm:spPr/>
      <dgm:t>
        <a:bodyPr/>
        <a:lstStyle/>
        <a:p>
          <a:endParaRPr lang="de-DE"/>
        </a:p>
      </dgm:t>
    </dgm:pt>
    <dgm:pt modelId="{FAF23E60-E206-534A-AF7A-2E137011EC45}" type="sibTrans" cxnId="{456794FD-04A3-2C49-939D-C7B8A5FB4AD8}">
      <dgm:prSet/>
      <dgm:spPr/>
      <dgm:t>
        <a:bodyPr/>
        <a:lstStyle/>
        <a:p>
          <a:endParaRPr lang="de-DE"/>
        </a:p>
      </dgm:t>
    </dgm:pt>
    <dgm:pt modelId="{EEFFD3F1-7395-4E49-825D-495F30F56E68}">
      <dgm:prSet phldrT="[Text]"/>
      <dgm:spPr/>
      <dgm:t>
        <a:bodyPr/>
        <a:lstStyle/>
        <a:p>
          <a:r>
            <a:rPr lang="de-DE" dirty="0" smtClean="0"/>
            <a:t>Webservice</a:t>
          </a:r>
          <a:endParaRPr lang="de-DE" dirty="0"/>
        </a:p>
      </dgm:t>
    </dgm:pt>
    <dgm:pt modelId="{CCC1589F-72CE-2445-9246-CB48B1ABDA27}" type="parTrans" cxnId="{42E2C4A2-C1F7-8F46-B457-6712479433F8}">
      <dgm:prSet/>
      <dgm:spPr/>
      <dgm:t>
        <a:bodyPr/>
        <a:lstStyle/>
        <a:p>
          <a:endParaRPr lang="de-DE"/>
        </a:p>
      </dgm:t>
    </dgm:pt>
    <dgm:pt modelId="{4B21C2E3-551C-8940-8753-51C32293CDF3}" type="sibTrans" cxnId="{42E2C4A2-C1F7-8F46-B457-6712479433F8}">
      <dgm:prSet/>
      <dgm:spPr/>
      <dgm:t>
        <a:bodyPr/>
        <a:lstStyle/>
        <a:p>
          <a:endParaRPr lang="de-DE"/>
        </a:p>
      </dgm:t>
    </dgm:pt>
    <dgm:pt modelId="{FA7CBBF9-4CD5-2147-9E56-57D16CA74E63}">
      <dgm:prSet phldrT="[Text]"/>
      <dgm:spPr/>
      <dgm:t>
        <a:bodyPr/>
        <a:lstStyle/>
        <a:p>
          <a:r>
            <a:rPr lang="de-DE" dirty="0" err="1" smtClean="0"/>
            <a:t>SQLite</a:t>
          </a:r>
          <a:endParaRPr lang="de-DE" dirty="0"/>
        </a:p>
      </dgm:t>
    </dgm:pt>
    <dgm:pt modelId="{705AC4E0-4D74-454E-B53A-5D62C47431FA}" type="parTrans" cxnId="{3944F0D8-2C0D-D645-B76F-EF3F70EE90A9}">
      <dgm:prSet/>
      <dgm:spPr/>
      <dgm:t>
        <a:bodyPr/>
        <a:lstStyle/>
        <a:p>
          <a:endParaRPr lang="de-DE"/>
        </a:p>
      </dgm:t>
    </dgm:pt>
    <dgm:pt modelId="{1A9A2185-E86F-E544-B259-003F97147DC9}" type="sibTrans" cxnId="{3944F0D8-2C0D-D645-B76F-EF3F70EE90A9}">
      <dgm:prSet/>
      <dgm:spPr/>
      <dgm:t>
        <a:bodyPr/>
        <a:lstStyle/>
        <a:p>
          <a:endParaRPr lang="de-DE"/>
        </a:p>
      </dgm:t>
    </dgm:pt>
    <dgm:pt modelId="{9A550402-BBEF-B146-8DEB-5382B7C55E6D}" type="pres">
      <dgm:prSet presAssocID="{C0039EB6-9B33-8240-A64D-04F5F8BB6E0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E5D4033B-47D8-1740-8B42-4DAAE303E5F1}" type="pres">
      <dgm:prSet presAssocID="{44A14A59-BBAF-894B-A583-2037832ABCEA}" presName="vertOne" presStyleCnt="0"/>
      <dgm:spPr/>
    </dgm:pt>
    <dgm:pt modelId="{CEEFB788-D795-2347-8B8A-FC0F84B8C117}" type="pres">
      <dgm:prSet presAssocID="{44A14A59-BBAF-894B-A583-2037832ABCEA}" presName="txOne" presStyleLbl="node0" presStyleIdx="0" presStyleCnt="1" custScaleY="29614" custLinFactNeighborX="-15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08AE182-6EFD-A941-A1D9-9BEF26B85488}" type="pres">
      <dgm:prSet presAssocID="{44A14A59-BBAF-894B-A583-2037832ABCEA}" presName="parTransOne" presStyleCnt="0"/>
      <dgm:spPr/>
    </dgm:pt>
    <dgm:pt modelId="{DF4F1101-6D1E-B449-BD0E-758A217899E4}" type="pres">
      <dgm:prSet presAssocID="{44A14A59-BBAF-894B-A583-2037832ABCEA}" presName="horzOne" presStyleCnt="0"/>
      <dgm:spPr/>
    </dgm:pt>
    <dgm:pt modelId="{041569D7-53DC-D64C-B6B2-F70C773E0DF3}" type="pres">
      <dgm:prSet presAssocID="{EEFFD3F1-7395-4E49-825D-495F30F56E68}" presName="vertTwo" presStyleCnt="0"/>
      <dgm:spPr/>
    </dgm:pt>
    <dgm:pt modelId="{65A6F2E1-548B-0646-ADFE-D419892C94F2}" type="pres">
      <dgm:prSet presAssocID="{EEFFD3F1-7395-4E49-825D-495F30F56E68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E5B2223-59E5-D045-85F1-FF4BE265F723}" type="pres">
      <dgm:prSet presAssocID="{EEFFD3F1-7395-4E49-825D-495F30F56E68}" presName="horzTwo" presStyleCnt="0"/>
      <dgm:spPr/>
    </dgm:pt>
    <dgm:pt modelId="{7CAC00DB-34A0-2D4F-A82D-734CAC2D4650}" type="pres">
      <dgm:prSet presAssocID="{4B21C2E3-551C-8940-8753-51C32293CDF3}" presName="sibSpaceTwo" presStyleCnt="0"/>
      <dgm:spPr/>
    </dgm:pt>
    <dgm:pt modelId="{E264B7E2-3F09-F142-9FC4-95C0859EAD79}" type="pres">
      <dgm:prSet presAssocID="{FA7CBBF9-4CD5-2147-9E56-57D16CA74E63}" presName="vertTwo" presStyleCnt="0"/>
      <dgm:spPr/>
    </dgm:pt>
    <dgm:pt modelId="{00F4722A-9BD6-5D4D-9D04-D3325F189446}" type="pres">
      <dgm:prSet presAssocID="{FA7CBBF9-4CD5-2147-9E56-57D16CA74E63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D24CADC-83B8-9149-9C33-2DB28E80C8FF}" type="pres">
      <dgm:prSet presAssocID="{FA7CBBF9-4CD5-2147-9E56-57D16CA74E63}" presName="horzTwo" presStyleCnt="0"/>
      <dgm:spPr/>
    </dgm:pt>
  </dgm:ptLst>
  <dgm:cxnLst>
    <dgm:cxn modelId="{55EBB0E1-7662-A941-8181-B339BA8902AD}" type="presOf" srcId="{EEFFD3F1-7395-4E49-825D-495F30F56E68}" destId="{65A6F2E1-548B-0646-ADFE-D419892C94F2}" srcOrd="0" destOrd="0" presId="urn:microsoft.com/office/officeart/2005/8/layout/hierarchy4"/>
    <dgm:cxn modelId="{3E7DE6A7-3DA6-A941-BCCC-D0B2B142737E}" type="presOf" srcId="{FA7CBBF9-4CD5-2147-9E56-57D16CA74E63}" destId="{00F4722A-9BD6-5D4D-9D04-D3325F189446}" srcOrd="0" destOrd="0" presId="urn:microsoft.com/office/officeart/2005/8/layout/hierarchy4"/>
    <dgm:cxn modelId="{42E2C4A2-C1F7-8F46-B457-6712479433F8}" srcId="{44A14A59-BBAF-894B-A583-2037832ABCEA}" destId="{EEFFD3F1-7395-4E49-825D-495F30F56E68}" srcOrd="0" destOrd="0" parTransId="{CCC1589F-72CE-2445-9246-CB48B1ABDA27}" sibTransId="{4B21C2E3-551C-8940-8753-51C32293CDF3}"/>
    <dgm:cxn modelId="{850726E9-1C38-E948-8F96-AAAB7D226C5C}" type="presOf" srcId="{44A14A59-BBAF-894B-A583-2037832ABCEA}" destId="{CEEFB788-D795-2347-8B8A-FC0F84B8C117}" srcOrd="0" destOrd="0" presId="urn:microsoft.com/office/officeart/2005/8/layout/hierarchy4"/>
    <dgm:cxn modelId="{3944F0D8-2C0D-D645-B76F-EF3F70EE90A9}" srcId="{44A14A59-BBAF-894B-A583-2037832ABCEA}" destId="{FA7CBBF9-4CD5-2147-9E56-57D16CA74E63}" srcOrd="1" destOrd="0" parTransId="{705AC4E0-4D74-454E-B53A-5D62C47431FA}" sibTransId="{1A9A2185-E86F-E544-B259-003F97147DC9}"/>
    <dgm:cxn modelId="{456794FD-04A3-2C49-939D-C7B8A5FB4AD8}" srcId="{C0039EB6-9B33-8240-A64D-04F5F8BB6E0C}" destId="{44A14A59-BBAF-894B-A583-2037832ABCEA}" srcOrd="0" destOrd="0" parTransId="{168DF887-B33C-BA43-A389-C3593F7965F9}" sibTransId="{FAF23E60-E206-534A-AF7A-2E137011EC45}"/>
    <dgm:cxn modelId="{76B85DB2-63AA-324D-A9D4-77310483E7E0}" type="presOf" srcId="{C0039EB6-9B33-8240-A64D-04F5F8BB6E0C}" destId="{9A550402-BBEF-B146-8DEB-5382B7C55E6D}" srcOrd="0" destOrd="0" presId="urn:microsoft.com/office/officeart/2005/8/layout/hierarchy4"/>
    <dgm:cxn modelId="{262337A1-2C04-9341-8EEC-0D0F2B58B54C}" type="presParOf" srcId="{9A550402-BBEF-B146-8DEB-5382B7C55E6D}" destId="{E5D4033B-47D8-1740-8B42-4DAAE303E5F1}" srcOrd="0" destOrd="0" presId="urn:microsoft.com/office/officeart/2005/8/layout/hierarchy4"/>
    <dgm:cxn modelId="{174D1E65-78BE-D84E-AC8D-7006B3796D97}" type="presParOf" srcId="{E5D4033B-47D8-1740-8B42-4DAAE303E5F1}" destId="{CEEFB788-D795-2347-8B8A-FC0F84B8C117}" srcOrd="0" destOrd="0" presId="urn:microsoft.com/office/officeart/2005/8/layout/hierarchy4"/>
    <dgm:cxn modelId="{AF854557-2ACF-4B48-8627-AFB6D5E11380}" type="presParOf" srcId="{E5D4033B-47D8-1740-8B42-4DAAE303E5F1}" destId="{508AE182-6EFD-A941-A1D9-9BEF26B85488}" srcOrd="1" destOrd="0" presId="urn:microsoft.com/office/officeart/2005/8/layout/hierarchy4"/>
    <dgm:cxn modelId="{04863E3F-E29F-2649-BEEB-5196F89F7A54}" type="presParOf" srcId="{E5D4033B-47D8-1740-8B42-4DAAE303E5F1}" destId="{DF4F1101-6D1E-B449-BD0E-758A217899E4}" srcOrd="2" destOrd="0" presId="urn:microsoft.com/office/officeart/2005/8/layout/hierarchy4"/>
    <dgm:cxn modelId="{A8797ADA-92CC-6149-A8B2-565228C4045F}" type="presParOf" srcId="{DF4F1101-6D1E-B449-BD0E-758A217899E4}" destId="{041569D7-53DC-D64C-B6B2-F70C773E0DF3}" srcOrd="0" destOrd="0" presId="urn:microsoft.com/office/officeart/2005/8/layout/hierarchy4"/>
    <dgm:cxn modelId="{ADDEB185-7A2F-8143-948E-CFFBE750DBF3}" type="presParOf" srcId="{041569D7-53DC-D64C-B6B2-F70C773E0DF3}" destId="{65A6F2E1-548B-0646-ADFE-D419892C94F2}" srcOrd="0" destOrd="0" presId="urn:microsoft.com/office/officeart/2005/8/layout/hierarchy4"/>
    <dgm:cxn modelId="{A0C9DFA1-65FB-E244-B8A5-59C4D5F3DDA7}" type="presParOf" srcId="{041569D7-53DC-D64C-B6B2-F70C773E0DF3}" destId="{8E5B2223-59E5-D045-85F1-FF4BE265F723}" srcOrd="1" destOrd="0" presId="urn:microsoft.com/office/officeart/2005/8/layout/hierarchy4"/>
    <dgm:cxn modelId="{8D0216B0-CC17-594D-AC30-40283D431699}" type="presParOf" srcId="{DF4F1101-6D1E-B449-BD0E-758A217899E4}" destId="{7CAC00DB-34A0-2D4F-A82D-734CAC2D4650}" srcOrd="1" destOrd="0" presId="urn:microsoft.com/office/officeart/2005/8/layout/hierarchy4"/>
    <dgm:cxn modelId="{5D06732C-3390-5147-9AA3-70E8977DEE88}" type="presParOf" srcId="{DF4F1101-6D1E-B449-BD0E-758A217899E4}" destId="{E264B7E2-3F09-F142-9FC4-95C0859EAD79}" srcOrd="2" destOrd="0" presId="urn:microsoft.com/office/officeart/2005/8/layout/hierarchy4"/>
    <dgm:cxn modelId="{13F1F339-7643-CF40-AB82-2D2E34BB62FD}" type="presParOf" srcId="{E264B7E2-3F09-F142-9FC4-95C0859EAD79}" destId="{00F4722A-9BD6-5D4D-9D04-D3325F189446}" srcOrd="0" destOrd="0" presId="urn:microsoft.com/office/officeart/2005/8/layout/hierarchy4"/>
    <dgm:cxn modelId="{5135BEF4-52C2-874B-ACBA-E14473758255}" type="presParOf" srcId="{E264B7E2-3F09-F142-9FC4-95C0859EAD79}" destId="{9D24CADC-83B8-9149-9C33-2DB28E80C8F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85957-1B10-634D-962E-5C0249B5B8F0}">
      <dsp:nvSpPr>
        <dsp:cNvPr id="0" name=""/>
        <dsp:cNvSpPr/>
      </dsp:nvSpPr>
      <dsp:spPr>
        <a:xfrm>
          <a:off x="3701" y="1764037"/>
          <a:ext cx="3236873" cy="129474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8026" tIns="104013" rIns="52007" bIns="104013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900" kern="1200" dirty="0" smtClean="0"/>
            <a:t>Feature</a:t>
          </a:r>
          <a:endParaRPr lang="de-DE" sz="3900" kern="1200" dirty="0"/>
        </a:p>
      </dsp:txBody>
      <dsp:txXfrm>
        <a:off x="3701" y="1764037"/>
        <a:ext cx="2913186" cy="1294749"/>
      </dsp:txXfrm>
    </dsp:sp>
    <dsp:sp modelId="{BEF1D36F-94DF-534B-99B9-D0B30705BF75}">
      <dsp:nvSpPr>
        <dsp:cNvPr id="0" name=""/>
        <dsp:cNvSpPr/>
      </dsp:nvSpPr>
      <dsp:spPr>
        <a:xfrm>
          <a:off x="2593200" y="1764037"/>
          <a:ext cx="3236873" cy="12947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900" kern="1200" dirty="0" smtClean="0"/>
            <a:t>Task Flow</a:t>
          </a:r>
          <a:endParaRPr lang="de-DE" sz="3900" kern="1200" dirty="0"/>
        </a:p>
      </dsp:txBody>
      <dsp:txXfrm>
        <a:off x="3240575" y="1764037"/>
        <a:ext cx="1942124" cy="1294749"/>
      </dsp:txXfrm>
    </dsp:sp>
    <dsp:sp modelId="{8E33FFC1-9940-424E-A118-20698C7886EF}">
      <dsp:nvSpPr>
        <dsp:cNvPr id="0" name=""/>
        <dsp:cNvSpPr/>
      </dsp:nvSpPr>
      <dsp:spPr>
        <a:xfrm>
          <a:off x="5182699" y="1764037"/>
          <a:ext cx="3236873" cy="12947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020" tIns="104013" rIns="52007" bIns="104013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900" kern="1200" dirty="0" smtClean="0"/>
            <a:t>View</a:t>
          </a:r>
          <a:endParaRPr lang="de-DE" sz="3900" kern="1200" dirty="0"/>
        </a:p>
      </dsp:txBody>
      <dsp:txXfrm>
        <a:off x="5830074" y="1764037"/>
        <a:ext cx="1942124" cy="12947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EFB788-D795-2347-8B8A-FC0F84B8C117}">
      <dsp:nvSpPr>
        <dsp:cNvPr id="0" name=""/>
        <dsp:cNvSpPr/>
      </dsp:nvSpPr>
      <dsp:spPr>
        <a:xfrm>
          <a:off x="0" y="588"/>
          <a:ext cx="4700710" cy="6472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err="1" smtClean="0"/>
            <a:t>Bindings</a:t>
          </a:r>
          <a:endParaRPr lang="de-DE" sz="2800" kern="1200" dirty="0"/>
        </a:p>
      </dsp:txBody>
      <dsp:txXfrm>
        <a:off x="18957" y="19545"/>
        <a:ext cx="4662796" cy="609316"/>
      </dsp:txXfrm>
    </dsp:sp>
    <dsp:sp modelId="{65A6F2E1-548B-0646-ADFE-D419892C94F2}">
      <dsp:nvSpPr>
        <dsp:cNvPr id="0" name=""/>
        <dsp:cNvSpPr/>
      </dsp:nvSpPr>
      <dsp:spPr>
        <a:xfrm>
          <a:off x="1736" y="838191"/>
          <a:ext cx="2255619" cy="2185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Webservice</a:t>
          </a:r>
          <a:endParaRPr lang="de-DE" sz="2800" kern="1200" dirty="0"/>
        </a:p>
      </dsp:txBody>
      <dsp:txXfrm>
        <a:off x="65749" y="902204"/>
        <a:ext cx="2127593" cy="2057529"/>
      </dsp:txXfrm>
    </dsp:sp>
    <dsp:sp modelId="{00F4722A-9BD6-5D4D-9D04-D3325F189446}">
      <dsp:nvSpPr>
        <dsp:cNvPr id="0" name=""/>
        <dsp:cNvSpPr/>
      </dsp:nvSpPr>
      <dsp:spPr>
        <a:xfrm>
          <a:off x="2446828" y="838191"/>
          <a:ext cx="2255619" cy="2185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err="1" smtClean="0"/>
            <a:t>SQLite</a:t>
          </a:r>
          <a:endParaRPr lang="de-DE" sz="2800" kern="1200" dirty="0"/>
        </a:p>
      </dsp:txBody>
      <dsp:txXfrm>
        <a:off x="2510841" y="902204"/>
        <a:ext cx="2127593" cy="20575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F0AE9-9BBA-6143-8C49-DAD8D94480DB}" type="datetimeFigureOut">
              <a:rPr lang="de-DE" smtClean="0"/>
              <a:t>19.12.12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DD6ED-718F-D54B-8707-7545E3D03B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707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2</a:t>
            </a:r>
            <a:r>
              <a:rPr lang="de-DE" baseline="0" dirty="0" smtClean="0"/>
              <a:t> Seiten – Frontend &amp; Backend</a:t>
            </a:r>
          </a:p>
          <a:p>
            <a:endParaRPr lang="de-DE" baseline="0" dirty="0" smtClean="0"/>
          </a:p>
          <a:p>
            <a:r>
              <a:rPr lang="de-DE" dirty="0" smtClean="0"/>
              <a:t>Device Native Container</a:t>
            </a:r>
            <a:r>
              <a:rPr lang="de-DE" baseline="0" dirty="0" smtClean="0"/>
              <a:t> – Applikation</a:t>
            </a:r>
          </a:p>
          <a:p>
            <a:endParaRPr lang="de-DE" baseline="0" dirty="0" smtClean="0"/>
          </a:p>
          <a:p>
            <a:r>
              <a:rPr lang="de-DE" b="1" baseline="0" dirty="0" smtClean="0"/>
              <a:t>Webservices</a:t>
            </a:r>
            <a:r>
              <a:rPr lang="de-DE" baseline="0" dirty="0" smtClean="0"/>
              <a:t> bereitgestellt vom einem Server im Backend, Bereitstellung aller (</a:t>
            </a:r>
            <a:r>
              <a:rPr lang="de-DE" baseline="0" dirty="0" err="1" smtClean="0"/>
              <a:t>stateless</a:t>
            </a:r>
            <a:r>
              <a:rPr lang="de-DE" baseline="0" dirty="0" smtClean="0"/>
              <a:t>) Daten</a:t>
            </a:r>
          </a:p>
          <a:p>
            <a:endParaRPr lang="de-DE" baseline="0" dirty="0" smtClean="0"/>
          </a:p>
          <a:p>
            <a:r>
              <a:rPr lang="de-DE" baseline="0" dirty="0" smtClean="0"/>
              <a:t>Entgegengenommen in der </a:t>
            </a:r>
            <a:r>
              <a:rPr lang="de-DE" b="1" baseline="0" dirty="0" smtClean="0"/>
              <a:t>JVM</a:t>
            </a:r>
            <a:r>
              <a:rPr lang="de-DE" b="0" baseline="0" dirty="0" smtClean="0"/>
              <a:t> – Entweder im Model Bereich oder über </a:t>
            </a:r>
            <a:r>
              <a:rPr lang="de-DE" b="0" baseline="0" dirty="0" err="1" smtClean="0"/>
              <a:t>Managed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Beans</a:t>
            </a:r>
            <a:r>
              <a:rPr lang="de-DE" b="0" baseline="0" dirty="0" smtClean="0"/>
              <a:t> (</a:t>
            </a:r>
            <a:r>
              <a:rPr lang="de-DE" b="0" baseline="0" dirty="0" err="1" smtClean="0"/>
              <a:t>backing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beans</a:t>
            </a:r>
            <a:r>
              <a:rPr lang="de-DE" b="0" baseline="0" dirty="0" smtClean="0"/>
              <a:t> für die </a:t>
            </a:r>
            <a:r>
              <a:rPr lang="de-DE" b="0" baseline="0" dirty="0" err="1" smtClean="0"/>
              <a:t>view</a:t>
            </a:r>
            <a:r>
              <a:rPr lang="de-DE" b="0" baseline="0" dirty="0" smtClean="0"/>
              <a:t>)</a:t>
            </a:r>
          </a:p>
          <a:p>
            <a:endParaRPr lang="de-DE" b="0" baseline="0" dirty="0" smtClean="0"/>
          </a:p>
          <a:p>
            <a:r>
              <a:rPr lang="de-DE" b="0" baseline="0" dirty="0" smtClean="0"/>
              <a:t>Daten hochgereicht an die UI </a:t>
            </a:r>
            <a:r>
              <a:rPr lang="de-DE" b="1" baseline="0" dirty="0" smtClean="0"/>
              <a:t>WEB VIEW</a:t>
            </a:r>
            <a:endParaRPr lang="de-DE" b="0" baseline="0" dirty="0" smtClean="0"/>
          </a:p>
          <a:p>
            <a:r>
              <a:rPr lang="de-DE" b="0" baseline="0" dirty="0" smtClean="0"/>
              <a:t>	AMX (XML) Seitendefinitionen =&gt; bekannt aus JSF oder wer kennt ADF </a:t>
            </a:r>
            <a:r>
              <a:rPr lang="de-DE" b="0" baseline="0" dirty="0" err="1" smtClean="0"/>
              <a:t>Faces</a:t>
            </a:r>
            <a:endParaRPr lang="de-DE" b="0" baseline="0" dirty="0" smtClean="0"/>
          </a:p>
          <a:p>
            <a:r>
              <a:rPr lang="de-DE" b="0" baseline="0" dirty="0" smtClean="0"/>
              <a:t>	ADF Controller – </a:t>
            </a:r>
            <a:r>
              <a:rPr lang="de-DE" b="0" baseline="0" dirty="0" err="1" smtClean="0"/>
              <a:t>pageFlows</a:t>
            </a:r>
            <a:r>
              <a:rPr lang="de-DE" b="0" baseline="0" dirty="0" smtClean="0"/>
              <a:t> wie in ADF, Seitennavigation, Gruppierung von Seiten </a:t>
            </a:r>
          </a:p>
          <a:p>
            <a:r>
              <a:rPr lang="de-DE" b="0" baseline="0" dirty="0" smtClean="0"/>
              <a:t>	</a:t>
            </a:r>
            <a:r>
              <a:rPr lang="de-DE" b="0" baseline="0" dirty="0" err="1" smtClean="0"/>
              <a:t>Local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HTMl</a:t>
            </a:r>
            <a:r>
              <a:rPr lang="de-DE" b="0" baseline="0" dirty="0" smtClean="0"/>
              <a:t> – kann implementiert werden, um lokale HTML Dateien anzuzeigen.</a:t>
            </a:r>
          </a:p>
          <a:p>
            <a:r>
              <a:rPr lang="de-DE" b="0" baseline="0" dirty="0" smtClean="0"/>
              <a:t>	Dies bedeutet </a:t>
            </a:r>
            <a:r>
              <a:rPr lang="de-DE" b="1" baseline="0" dirty="0" err="1" smtClean="0"/>
              <a:t>jQuery</a:t>
            </a:r>
            <a:r>
              <a:rPr lang="de-DE" b="1" baseline="0" dirty="0" smtClean="0"/>
              <a:t> Mobile, </a:t>
            </a:r>
            <a:r>
              <a:rPr lang="de-DE" b="1" baseline="0" dirty="0" err="1" smtClean="0"/>
              <a:t>angularJS</a:t>
            </a:r>
            <a:r>
              <a:rPr lang="de-DE" b="1" baseline="0" dirty="0" smtClean="0"/>
              <a:t> etc.</a:t>
            </a:r>
            <a:r>
              <a:rPr lang="de-DE" b="0" baseline="0" dirty="0" smtClean="0"/>
              <a:t> können in der Applikation genutzt werden, sollten die AMX Pages und deren Komponenten von Oracle nicht ausreichen</a:t>
            </a:r>
          </a:p>
          <a:p>
            <a:endParaRPr lang="de-DE" b="0" baseline="0" dirty="0" smtClean="0"/>
          </a:p>
          <a:p>
            <a:r>
              <a:rPr lang="de-DE" b="1" baseline="0" dirty="0" err="1" smtClean="0"/>
              <a:t>Local</a:t>
            </a:r>
            <a:r>
              <a:rPr lang="de-DE" b="1" baseline="0" dirty="0" smtClean="0"/>
              <a:t> Data</a:t>
            </a:r>
            <a:endParaRPr lang="de-DE" b="0" baseline="0" dirty="0" smtClean="0"/>
          </a:p>
          <a:p>
            <a:r>
              <a:rPr lang="de-DE" b="0" baseline="0" dirty="0" smtClean="0"/>
              <a:t>	SQ-Lite Datenbank zur Ermöglichung von Offline-Arbeiten. Schnittstelle sind JDBC </a:t>
            </a:r>
            <a:r>
              <a:rPr lang="de-DE" b="0" baseline="0" dirty="0" err="1" smtClean="0"/>
              <a:t>API‘s</a:t>
            </a:r>
            <a:endParaRPr lang="de-DE" b="0" baseline="0" dirty="0" smtClean="0"/>
          </a:p>
          <a:p>
            <a:r>
              <a:rPr lang="de-DE" b="0" baseline="0" dirty="0" smtClean="0"/>
              <a:t>	</a:t>
            </a:r>
          </a:p>
          <a:p>
            <a:r>
              <a:rPr lang="de-DE" b="1" baseline="0" dirty="0" err="1" smtClean="0"/>
              <a:t>PhoneGap</a:t>
            </a:r>
            <a:endParaRPr lang="de-DE" b="0" baseline="0" dirty="0" smtClean="0"/>
          </a:p>
          <a:p>
            <a:r>
              <a:rPr lang="de-DE" b="0" baseline="0" dirty="0" smtClean="0"/>
              <a:t>	Schnittstelle zwischen Applikation und gerätespezifischen Funktionen um </a:t>
            </a:r>
            <a:r>
              <a:rPr lang="de-DE" b="0" baseline="0" dirty="0" err="1" smtClean="0"/>
              <a:t>cross-plattform</a:t>
            </a:r>
            <a:r>
              <a:rPr lang="de-DE" b="0" baseline="0" dirty="0" smtClean="0"/>
              <a:t> zu ermöglichen (open Source)</a:t>
            </a:r>
          </a:p>
          <a:p>
            <a:r>
              <a:rPr lang="de-DE" b="0" baseline="0" dirty="0" smtClean="0"/>
              <a:t>	Alle bekannten Features der PG JavaScript API unterstützt. </a:t>
            </a:r>
          </a:p>
          <a:p>
            <a:r>
              <a:rPr lang="de-DE" b="0" baseline="0" dirty="0" smtClean="0"/>
              <a:t>	Weiter abstrahiert über das Binding Layer von ADF um </a:t>
            </a:r>
            <a:r>
              <a:rPr lang="de-DE" b="0" baseline="0" dirty="0" err="1" smtClean="0"/>
              <a:t>Drag&amp;Drop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feature</a:t>
            </a:r>
            <a:r>
              <a:rPr lang="de-DE" b="0" baseline="0" dirty="0" smtClean="0"/>
              <a:t> Implementierung in der AMX </a:t>
            </a:r>
            <a:r>
              <a:rPr lang="de-DE" b="0" baseline="0" dirty="0" err="1" smtClean="0"/>
              <a:t>view</a:t>
            </a:r>
            <a:r>
              <a:rPr lang="de-DE" b="0" baseline="0" dirty="0" smtClean="0"/>
              <a:t> zu ermöglichen.</a:t>
            </a:r>
          </a:p>
          <a:p>
            <a:endParaRPr lang="de-DE" b="1" baseline="0" dirty="0" smtClean="0"/>
          </a:p>
          <a:p>
            <a:r>
              <a:rPr lang="de-DE" b="1" baseline="0" dirty="0" err="1" smtClean="0"/>
              <a:t>Application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Configuration</a:t>
            </a:r>
            <a:endParaRPr lang="de-DE" b="1" baseline="0" dirty="0" smtClean="0"/>
          </a:p>
          <a:p>
            <a:r>
              <a:rPr lang="de-DE" b="1" baseline="0" dirty="0" smtClean="0"/>
              <a:t>	</a:t>
            </a:r>
            <a:r>
              <a:rPr lang="de-DE" b="0" baseline="0" dirty="0" smtClean="0"/>
              <a:t>Einstellungen, wie die URL des WS werden hier verwaltet und...</a:t>
            </a:r>
          </a:p>
          <a:p>
            <a:r>
              <a:rPr lang="de-DE" b="0" baseline="0" dirty="0" smtClean="0"/>
              <a:t>	...über einen </a:t>
            </a:r>
            <a:r>
              <a:rPr lang="de-DE" b="0" baseline="0" dirty="0" err="1" smtClean="0"/>
              <a:t>Configuration</a:t>
            </a:r>
            <a:r>
              <a:rPr lang="de-DE" b="0" baseline="0" dirty="0" smtClean="0"/>
              <a:t> Server (Web-</a:t>
            </a:r>
            <a:r>
              <a:rPr lang="de-DE" b="0" baseline="0" dirty="0" err="1" smtClean="0"/>
              <a:t>Dav</a:t>
            </a:r>
            <a:r>
              <a:rPr lang="de-DE" b="0" baseline="0" dirty="0" smtClean="0"/>
              <a:t> basierend) aktualisiert werden</a:t>
            </a:r>
          </a:p>
          <a:p>
            <a:r>
              <a:rPr lang="de-DE" b="0" baseline="0" dirty="0" smtClean="0"/>
              <a:t>	</a:t>
            </a:r>
          </a:p>
          <a:p>
            <a:r>
              <a:rPr lang="de-DE" b="1" baseline="0" dirty="0" smtClean="0"/>
              <a:t>Server Side 2. Teil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1" baseline="0" dirty="0" smtClean="0"/>
              <a:t>ADF Mobile Browser</a:t>
            </a:r>
            <a:r>
              <a:rPr lang="de-DE" b="0" baseline="0" dirty="0" smtClean="0"/>
              <a:t> – Trinidad basierte mobile Devices Web-Sites  		 (Trinidad - Ein JSF Framework  mit großer Komponenten Bibliothek und PPR Support)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1" baseline="0" dirty="0" smtClean="0"/>
              <a:t>ADF </a:t>
            </a:r>
            <a:r>
              <a:rPr lang="de-DE" b="1" baseline="0" dirty="0" err="1" smtClean="0"/>
              <a:t>Faces</a:t>
            </a:r>
            <a:r>
              <a:rPr lang="de-DE" b="1" baseline="0" dirty="0" smtClean="0"/>
              <a:t> RC</a:t>
            </a:r>
            <a:r>
              <a:rPr lang="de-DE" b="0" baseline="0" dirty="0" smtClean="0"/>
              <a:t> – primär vorgesehen für </a:t>
            </a:r>
            <a:r>
              <a:rPr lang="de-DE" b="0" baseline="0" dirty="0" err="1" smtClean="0"/>
              <a:t>Tablets</a:t>
            </a:r>
            <a:r>
              <a:rPr lang="de-DE" b="0" baseline="0" dirty="0" smtClean="0"/>
              <a:t> – Darstellung von „klassischen“ ADF Web-Apps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  <a:r>
              <a:rPr lang="de-DE" b="1" baseline="0" dirty="0" err="1" smtClean="0"/>
              <a:t>Any</a:t>
            </a:r>
            <a:r>
              <a:rPr lang="de-DE" b="1" baseline="0" dirty="0" smtClean="0"/>
              <a:t> 3rd </a:t>
            </a:r>
            <a:r>
              <a:rPr lang="de-DE" b="1" baseline="0" dirty="0" err="1" smtClean="0"/>
              <a:t>party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websites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– Jegliche weiteren Websites zur Unterstützung der Applikationsfunktionen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smtClean="0"/>
              <a:t>Server HTML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Alle drei Varianten werden </a:t>
            </a:r>
            <a:r>
              <a:rPr lang="de-DE" b="1" baseline="0" dirty="0" smtClean="0"/>
              <a:t>in der Applikation dargestellt </a:t>
            </a:r>
            <a:r>
              <a:rPr lang="de-DE" b="0" baseline="0" dirty="0" smtClean="0"/>
              <a:t>und können über die </a:t>
            </a:r>
            <a:r>
              <a:rPr lang="de-DE" b="1" baseline="0" dirty="0" smtClean="0"/>
              <a:t>JavaScript-</a:t>
            </a:r>
            <a:r>
              <a:rPr lang="de-DE" b="1" baseline="0" dirty="0" err="1" smtClean="0"/>
              <a:t>Runtime</a:t>
            </a:r>
            <a:r>
              <a:rPr lang="de-DE" b="1" baseline="0" dirty="0" smtClean="0"/>
              <a:t> auf die </a:t>
            </a:r>
            <a:r>
              <a:rPr lang="de-DE" b="1" baseline="0" dirty="0" err="1" smtClean="0"/>
              <a:t>phoneGap</a:t>
            </a:r>
            <a:r>
              <a:rPr lang="de-DE" b="1" baseline="0" dirty="0" smtClean="0"/>
              <a:t> API </a:t>
            </a:r>
            <a:r>
              <a:rPr lang="de-DE" b="0" baseline="0" dirty="0" smtClean="0"/>
              <a:t>zugreifen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baseline="0" dirty="0" err="1" smtClean="0"/>
              <a:t>Credential</a:t>
            </a:r>
            <a:r>
              <a:rPr lang="de-DE" b="1" baseline="0" dirty="0" smtClean="0"/>
              <a:t> Management</a:t>
            </a:r>
            <a:endParaRPr lang="de-DE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Vom Framework bereitgestellte Security mit Rollenunterstützung und Offline-Anmeldung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Nach erstmaligen anmelden können die Login-Daten in einem verschlüsselten Store lokal gespeichert werden, sodass der User sich später Offline authentifizieren kann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baseline="0" dirty="0" smtClean="0"/>
              <a:t>	Alle Verbindungen vom Client zum Server können über SSL verschlüsselt werden</a:t>
            </a:r>
            <a:endParaRPr lang="de-DE" b="1" baseline="0" dirty="0" smtClean="0"/>
          </a:p>
          <a:p>
            <a:r>
              <a:rPr lang="de-DE" b="0" baseline="0" dirty="0" smtClean="0"/>
              <a:t>	</a:t>
            </a:r>
          </a:p>
          <a:p>
            <a:r>
              <a:rPr lang="de-DE" b="1" baseline="0" dirty="0" smtClean="0"/>
              <a:t>Device Native View</a:t>
            </a:r>
            <a:endParaRPr lang="de-DE" b="0" baseline="0" dirty="0" smtClean="0"/>
          </a:p>
          <a:p>
            <a:r>
              <a:rPr lang="de-DE" b="0" baseline="0" dirty="0" smtClean="0"/>
              <a:t>	Für das extra bisschen </a:t>
            </a:r>
            <a:r>
              <a:rPr lang="de-DE" b="0" baseline="0" dirty="0" err="1" smtClean="0"/>
              <a:t>quäntchen</a:t>
            </a:r>
            <a:r>
              <a:rPr lang="de-DE" b="0" baseline="0" dirty="0" smtClean="0"/>
              <a:t> Performance &amp; Individualisierung</a:t>
            </a:r>
          </a:p>
          <a:p>
            <a:r>
              <a:rPr lang="de-DE" b="0" baseline="0" dirty="0" smtClean="0"/>
              <a:t>	Nativ für die jeweilige Plattform geschriebene </a:t>
            </a:r>
            <a:r>
              <a:rPr lang="de-DE" b="0" baseline="0" dirty="0" err="1" smtClean="0"/>
              <a:t>views</a:t>
            </a:r>
            <a:r>
              <a:rPr lang="de-DE" b="0" baseline="0" dirty="0" smtClean="0"/>
              <a:t> in der jeweils unterstützten Sprache (</a:t>
            </a:r>
            <a:r>
              <a:rPr lang="de-DE" b="0" baseline="0" dirty="0" err="1" smtClean="0"/>
              <a:t>Objective</a:t>
            </a:r>
            <a:r>
              <a:rPr lang="de-DE" b="0" baseline="0" dirty="0" smtClean="0"/>
              <a:t>-C, Java mit </a:t>
            </a:r>
            <a:r>
              <a:rPr lang="de-DE" b="0" baseline="0" dirty="0" err="1" smtClean="0"/>
              <a:t>Android</a:t>
            </a:r>
            <a:r>
              <a:rPr lang="de-DE" b="0" baseline="0" dirty="0" smtClean="0"/>
              <a:t> API...) </a:t>
            </a:r>
          </a:p>
          <a:p>
            <a:r>
              <a:rPr lang="de-DE" b="0" baseline="0" dirty="0" smtClean="0"/>
              <a:t>	Vorgesehen für extra performance-abhängige Tasks, sollte nur als Ausnahme genutzt werden (so empfohlen von Oracle)</a:t>
            </a:r>
          </a:p>
          <a:p>
            <a:endParaRPr lang="de-DE" b="1" baseline="0" dirty="0" smtClean="0"/>
          </a:p>
          <a:p>
            <a:endParaRPr lang="de-DE" b="0" baseline="0" dirty="0" smtClean="0"/>
          </a:p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86C6-4904-4CD0-891D-2F37ADC6A93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4311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9" Type="http://schemas.openxmlformats.org/officeDocument/2006/relationships/image" Target="../media/image18.png"/><Relationship Id="rId10" Type="http://schemas.openxmlformats.org/officeDocument/2006/relationships/image" Target="../media/image19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2800" b="1" dirty="0">
              <a:solidFill>
                <a:srgbClr val="1E2956"/>
              </a:solidFill>
              <a:ea typeface="+mj-ea"/>
            </a:endParaRPr>
          </a:p>
        </p:txBody>
      </p:sp>
      <p:grpSp>
        <p:nvGrpSpPr>
          <p:cNvPr id="2" name="Gruppieren 17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20" name="Grafik 19" descr="RF-84596508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22" name="Grafik 21" descr="RF-200380389-001.jp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23" name="Grafik 22" descr="RF-IS725-063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24" name="Grafik 23" descr="RF-PAA152000062-neu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31" name="Grafik 30" descr="Headlin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  <p:grpSp>
        <p:nvGrpSpPr>
          <p:cNvPr id="4" name="Gruppieren 28"/>
          <p:cNvGrpSpPr/>
          <p:nvPr userDrawn="1"/>
        </p:nvGrpSpPr>
        <p:grpSpPr>
          <a:xfrm>
            <a:off x="180000" y="6215082"/>
            <a:ext cx="8785225" cy="428628"/>
            <a:chOff x="180000" y="6215082"/>
            <a:chExt cx="8785225" cy="428628"/>
          </a:xfrm>
        </p:grpSpPr>
        <p:sp>
          <p:nvSpPr>
            <p:cNvPr id="27" name="Rechteck 26"/>
            <p:cNvSpPr/>
            <p:nvPr userDrawn="1"/>
          </p:nvSpPr>
          <p:spPr>
            <a:xfrm>
              <a:off x="357158" y="6215082"/>
              <a:ext cx="1000132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FFFFFF"/>
                </a:solidFill>
              </a:endParaRPr>
            </a:p>
          </p:txBody>
        </p:sp>
        <p:sp>
          <p:nvSpPr>
            <p:cNvPr id="28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dirty="0">
                <a:solidFill>
                  <a:srgbClr val="1E2959"/>
                </a:solidFill>
              </a:endParaRPr>
            </a:p>
          </p:txBody>
        </p:sp>
      </p:grpSp>
      <p:sp>
        <p:nvSpPr>
          <p:cNvPr id="30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>
              <a:solidFill>
                <a:srgbClr val="1E2959"/>
              </a:solidFill>
            </a:endParaRP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2" hasCustomPrompt="1"/>
          </p:nvPr>
        </p:nvSpPr>
        <p:spPr>
          <a:xfrm>
            <a:off x="6357938" y="3071810"/>
            <a:ext cx="2428875" cy="2357438"/>
          </a:xfrm>
        </p:spPr>
        <p:txBody>
          <a:bodyPr/>
          <a:lstStyle>
            <a:lvl1pPr>
              <a:buNone/>
              <a:defRPr baseline="0"/>
            </a:lvl1pPr>
          </a:lstStyle>
          <a:p>
            <a:r>
              <a:rPr lang="de-DE" dirty="0" smtClean="0"/>
              <a:t>&lt;Bild zu Tätigkeitsfeld oder </a:t>
            </a:r>
            <a:r>
              <a:rPr lang="de-DE" dirty="0" err="1" smtClean="0"/>
              <a:t>Keyvisual</a:t>
            </a:r>
            <a:r>
              <a:rPr lang="de-DE" dirty="0" smtClean="0"/>
              <a:t> zu Thema&gt;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357188" y="3071826"/>
            <a:ext cx="5857886" cy="2357438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</a:lstStyle>
          <a:p>
            <a:pPr>
              <a:lnSpc>
                <a:spcPts val="2100"/>
              </a:lnSpc>
            </a:pP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br>
              <a:rPr lang="de-DE" sz="1400" dirty="0" smtClean="0"/>
            </a:b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endParaRPr lang="de-DE" sz="1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7158" y="2071678"/>
            <a:ext cx="5857916" cy="85725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(Vortragsuntertitel max. 2zeilig)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1" hasCustomPrompt="1"/>
          </p:nvPr>
        </p:nvSpPr>
        <p:spPr>
          <a:xfrm>
            <a:off x="357158" y="5929330"/>
            <a:ext cx="5857915" cy="285752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&lt;Ort&gt;, &lt;Datum ggf. Uhrzeit&gt;</a:t>
            </a:r>
            <a:endParaRPr lang="de-DE"/>
          </a:p>
        </p:txBody>
      </p:sp>
      <p:pic>
        <p:nvPicPr>
          <p:cNvPr id="16" name="Grafik 15" descr="Logo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21" name="Line 18"/>
          <p:cNvSpPr>
            <a:spLocks noChangeShapeType="1"/>
          </p:cNvSpPr>
          <p:nvPr userDrawn="1"/>
        </p:nvSpPr>
        <p:spPr bwMode="auto">
          <a:xfrm>
            <a:off x="358775" y="1857364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>
              <a:solidFill>
                <a:srgbClr val="1E2959"/>
              </a:solidFill>
            </a:endParaRPr>
          </a:p>
        </p:txBody>
      </p:sp>
      <p:sp>
        <p:nvSpPr>
          <p:cNvPr id="36" name="Rechteck 35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Titelfolie: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Damit beginnt ein Vortrag.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Haupttitel: 1zeilig!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Untertitel: </a:t>
            </a:r>
            <a:r>
              <a:rPr lang="de-DE" sz="1400" b="1" dirty="0" err="1">
                <a:solidFill>
                  <a:srgbClr val="FFFFFF"/>
                </a:solidFill>
              </a:rPr>
              <a:t>max</a:t>
            </a:r>
            <a:r>
              <a:rPr lang="de-DE" sz="1400" b="1" dirty="0">
                <a:solidFill>
                  <a:srgbClr val="FFFFFF"/>
                </a:solidFill>
              </a:rPr>
              <a:t> 2. Zeilen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Referent: </a:t>
            </a:r>
            <a:r>
              <a:rPr lang="de-DE" sz="1400" dirty="0">
                <a:solidFill>
                  <a:srgbClr val="FFFFFF"/>
                </a:solidFill>
              </a:rPr>
              <a:t>Name, Funktion,</a:t>
            </a:r>
            <a:br>
              <a:rPr lang="de-DE" sz="1400" dirty="0">
                <a:solidFill>
                  <a:srgbClr val="FFFFFF"/>
                </a:solidFill>
              </a:rPr>
            </a:br>
            <a:r>
              <a:rPr lang="de-DE" sz="1400" dirty="0">
                <a:solidFill>
                  <a:srgbClr val="FFFFFF"/>
                </a:solidFill>
              </a:rPr>
              <a:t>OC Niederlassung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Logo</a:t>
            </a:r>
            <a:r>
              <a:rPr lang="de-DE" sz="1400" dirty="0">
                <a:solidFill>
                  <a:srgbClr val="FFFFFF"/>
                </a:solidFill>
              </a:rPr>
              <a:t>: Optional. </a:t>
            </a:r>
            <a:br>
              <a:rPr lang="de-DE" sz="1400" dirty="0">
                <a:solidFill>
                  <a:srgbClr val="FFFFFF"/>
                </a:solidFill>
              </a:rPr>
            </a:br>
            <a:r>
              <a:rPr lang="de-DE" sz="1400" dirty="0">
                <a:solidFill>
                  <a:srgbClr val="FFFFFF"/>
                </a:solidFill>
              </a:rPr>
              <a:t>Entweder ein Kunden/ oder themenbezogenes Logo verwenden. Ideal quadratisch, 3 Raster breit.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Fußzeile</a:t>
            </a:r>
            <a:r>
              <a:rPr lang="de-DE" sz="1400" dirty="0">
                <a:solidFill>
                  <a:srgbClr val="FFFFFF"/>
                </a:solidFill>
              </a:rPr>
              <a:t> mit Haupttitel füllen.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357158" y="928670"/>
            <a:ext cx="8431200" cy="784800"/>
          </a:xfrm>
        </p:spPr>
        <p:txBody>
          <a:bodyPr/>
          <a:lstStyle>
            <a:lvl1pPr>
              <a:defRPr sz="380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25" name="Rechteck 24"/>
          <p:cNvSpPr/>
          <p:nvPr userDrawn="1"/>
        </p:nvSpPr>
        <p:spPr>
          <a:xfrm>
            <a:off x="1928794" y="6429396"/>
            <a:ext cx="435771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16471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7158" y="2714625"/>
            <a:ext cx="714375" cy="714375"/>
          </a:xfrm>
          <a:solidFill>
            <a:schemeClr val="bg2"/>
          </a:solidFill>
        </p:spPr>
        <p:txBody>
          <a:bodyPr anchor="ctr" anchorCtr="0">
            <a:normAutofit/>
          </a:bodyPr>
          <a:lstStyle>
            <a:lvl1pPr algn="ctr">
              <a:buFontTx/>
              <a:buNone/>
              <a:defRPr sz="3800"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 smtClean="0"/>
              <a:t>X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1214414" y="2636438"/>
            <a:ext cx="5857916" cy="864000"/>
          </a:xfrm>
        </p:spPr>
        <p:txBody>
          <a:bodyPr anchor="b" anchorCtr="0">
            <a:noAutofit/>
          </a:bodyPr>
          <a:lstStyle>
            <a:lvl1pPr algn="l">
              <a:defRPr sz="2800" b="1" cap="none" baseline="0"/>
            </a:lvl1pPr>
          </a:lstStyle>
          <a:p>
            <a:r>
              <a:rPr lang="de-DE" dirty="0" smtClean="0"/>
              <a:t>(Titel des jeweiligen neuen Teils gemäß Agenda)</a:t>
            </a:r>
            <a:endParaRPr lang="de-DE" dirty="0"/>
          </a:p>
        </p:txBody>
      </p:sp>
      <p:sp>
        <p:nvSpPr>
          <p:cNvPr id="27" name="Rechteck 26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 err="1">
                <a:solidFill>
                  <a:srgbClr val="FFFFFF"/>
                </a:solidFill>
              </a:rPr>
              <a:t>Teiltrenner</a:t>
            </a:r>
            <a:endParaRPr lang="de-DE" b="1" dirty="0">
              <a:solidFill>
                <a:srgbClr val="FFFFFF"/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Layout für </a:t>
            </a:r>
            <a:r>
              <a:rPr lang="de-DE" sz="1400" b="1" dirty="0">
                <a:solidFill>
                  <a:srgbClr val="FFFFFF"/>
                </a:solidFill>
              </a:rPr>
              <a:t>Trennseiten</a:t>
            </a:r>
            <a:r>
              <a:rPr lang="de-DE" sz="1400" dirty="0">
                <a:solidFill>
                  <a:srgbClr val="FFFFFF"/>
                </a:solidFill>
              </a:rPr>
              <a:t> zwischen Teilen in einer Präsentation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Titel</a:t>
            </a:r>
            <a:r>
              <a:rPr lang="de-DE" sz="1400" dirty="0">
                <a:solidFill>
                  <a:srgbClr val="FFFFFF"/>
                </a:solidFill>
              </a:rPr>
              <a:t>: 1-2zeilen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Bitte den Titel immer auf die </a:t>
            </a:r>
            <a:r>
              <a:rPr lang="de-DE" sz="1400" b="1" dirty="0">
                <a:solidFill>
                  <a:srgbClr val="FFFFFF"/>
                </a:solidFill>
              </a:rPr>
              <a:t>Agenda abstimmen.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Bitte die Teile </a:t>
            </a:r>
            <a:r>
              <a:rPr lang="de-DE" sz="1400" b="1" dirty="0">
                <a:solidFill>
                  <a:srgbClr val="FFFFFF"/>
                </a:solidFill>
              </a:rPr>
              <a:t>gemäß Agenda nummerieren.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Eine Grafik ist auf dieser Seite </a:t>
            </a:r>
            <a:r>
              <a:rPr lang="de-DE" sz="1400" b="1" u="sng" dirty="0">
                <a:solidFill>
                  <a:srgbClr val="FFFFFF"/>
                </a:solidFill>
              </a:rPr>
              <a:t>nicht</a:t>
            </a:r>
            <a:r>
              <a:rPr lang="de-DE" sz="1400" dirty="0">
                <a:solidFill>
                  <a:srgbClr val="FFFFFF"/>
                </a:solidFill>
              </a:rPr>
              <a:t> vorgesehen.</a:t>
            </a:r>
          </a:p>
        </p:txBody>
      </p:sp>
    </p:spTree>
    <p:extLst>
      <p:ext uri="{BB962C8B-B14F-4D97-AF65-F5344CB8AC3E}">
        <p14:creationId xmlns:p14="http://schemas.microsoft.com/office/powerpoint/2010/main" val="176563772"/>
      </p:ext>
    </p:extLst>
  </p:cSld>
  <p:clrMapOvr>
    <a:masterClrMapping/>
  </p:clrMapOvr>
  <p:transition xmlns:p14="http://schemas.microsoft.com/office/powerpoint/2010/main"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 und Antwor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6696000" cy="86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Fragen und Antworten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Fragen und Antworten: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Diese Folie kann als Q&amp;A Folie verwendet werden, sofern dies überhaupt nötig ist.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Die </a:t>
            </a:r>
            <a:r>
              <a:rPr lang="de-DE" sz="1400" b="1" dirty="0">
                <a:solidFill>
                  <a:srgbClr val="FFFFFF"/>
                </a:solidFill>
              </a:rPr>
              <a:t>Alten Folien </a:t>
            </a:r>
            <a:r>
              <a:rPr lang="de-DE" sz="1400" dirty="0">
                <a:solidFill>
                  <a:srgbClr val="FFFFFF"/>
                </a:solidFill>
              </a:rPr>
              <a:t>F&amp;A, Q&amp;A (mit/ohne Schatten, aus anderen Design abgekupfert oder wie auch immer, werden </a:t>
            </a:r>
            <a:r>
              <a:rPr lang="de-DE" sz="1400" b="1" dirty="0">
                <a:solidFill>
                  <a:srgbClr val="FFFFFF"/>
                </a:solidFill>
              </a:rPr>
              <a:t>NICHT MEHR EINGESETZT.)</a:t>
            </a:r>
          </a:p>
        </p:txBody>
      </p:sp>
      <p:pic>
        <p:nvPicPr>
          <p:cNvPr id="8" name="Picture 9" descr="PAA313000015-A3-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643050"/>
            <a:ext cx="8429684" cy="4143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9258003"/>
      </p:ext>
    </p:extLst>
  </p:cSld>
  <p:clrMapOvr>
    <a:masterClrMapping/>
  </p:clrMapOvr>
  <p:transition xmlns:p14="http://schemas.microsoft.com/office/powerpoint/2010/main"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1fa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(bitte betiteln: Kontakt, Ansprechpartner o.ä.)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7158" y="1357298"/>
            <a:ext cx="5857916" cy="785818"/>
          </a:xfrm>
        </p:spPr>
        <p:txBody>
          <a:bodyPr>
            <a:noAutofit/>
          </a:bodyPr>
          <a:lstStyle>
            <a:lvl1pPr>
              <a:buNone/>
              <a:defRPr sz="2200" b="1" baseline="0"/>
            </a:lvl1pPr>
            <a:lvl2pPr marL="361950" indent="-361950">
              <a:buNone/>
              <a:defRPr sz="18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&lt;Name&gt;, Funktion auf 2. Abs. (2. Ebene)</a:t>
            </a:r>
          </a:p>
          <a:p>
            <a:pPr lvl="1"/>
            <a:r>
              <a:rPr lang="de-DE" dirty="0" smtClean="0"/>
              <a:t>&lt;Funktion&gt;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6357950" y="1357298"/>
            <a:ext cx="2428892" cy="2428892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Kontakt 1. fach: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Diese Folie wird als vorletzte Folie genutzt, um den individuellen Bezug zum Referenten herzustellen.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Als Foto muss ein </a:t>
            </a:r>
            <a:r>
              <a:rPr lang="de-DE" sz="1400" b="1" dirty="0">
                <a:solidFill>
                  <a:srgbClr val="FFFFFF"/>
                </a:solidFill>
              </a:rPr>
              <a:t>quadratisches Foto </a:t>
            </a:r>
            <a:r>
              <a:rPr lang="de-DE" sz="1400" dirty="0">
                <a:solidFill>
                  <a:srgbClr val="FFFFFF"/>
                </a:solidFill>
              </a:rPr>
              <a:t>des Referenten in qualitativ hochwertiger Form vorliegen.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Das Foto geht über 3 Rasterbreiten.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Die Daten der Adresse sollten </a:t>
            </a:r>
            <a:r>
              <a:rPr lang="de-DE" sz="1400" dirty="0" err="1">
                <a:solidFill>
                  <a:srgbClr val="FFFFFF"/>
                </a:solidFill>
              </a:rPr>
              <a:t>vollst</a:t>
            </a:r>
            <a:r>
              <a:rPr lang="de-DE" sz="1400" dirty="0">
                <a:solidFill>
                  <a:srgbClr val="FFFFFF"/>
                </a:solidFill>
              </a:rPr>
              <a:t>. eingegeben werden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7188" y="2357438"/>
            <a:ext cx="5857875" cy="1428752"/>
          </a:xfrm>
        </p:spPr>
        <p:txBody>
          <a:bodyPr anchor="b" anchorCtr="0">
            <a:noAutofit/>
          </a:bodyPr>
          <a:lstStyle>
            <a:lvl1pPr marL="0" indent="0">
              <a:buFontTx/>
              <a:buNone/>
              <a:defRPr sz="1800" b="0" baseline="0"/>
            </a:lvl1pPr>
            <a:lvl3pPr>
              <a:buNone/>
              <a:defRPr/>
            </a:lvl3pPr>
          </a:lstStyle>
          <a:p>
            <a:pPr lvl="0"/>
            <a:r>
              <a:rPr lang="de-DE" dirty="0" smtClean="0"/>
              <a:t>Bitte Kontaktinfos hier eintragen.</a:t>
            </a:r>
          </a:p>
        </p:txBody>
      </p:sp>
      <p:cxnSp>
        <p:nvCxnSpPr>
          <p:cNvPr id="13" name="Gerade Verbindung mit Pfeil 12"/>
          <p:cNvCxnSpPr/>
          <p:nvPr userDrawn="1"/>
        </p:nvCxnSpPr>
        <p:spPr>
          <a:xfrm>
            <a:off x="-785850" y="285749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317027"/>
      </p:ext>
    </p:extLst>
  </p:cSld>
  <p:clrMapOvr>
    <a:masterClrMapping/>
  </p:clrMapOvr>
  <p:transition xmlns:p14="http://schemas.microsoft.com/office/powerpoint/2010/main"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2fach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dirty="0" smtClean="0"/>
              <a:t>(bitte betiteln: Kontakt, Ansprechpartner o.ä.)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7158" y="1357298"/>
            <a:ext cx="6715172" cy="428628"/>
          </a:xfrm>
        </p:spPr>
        <p:txBody>
          <a:bodyPr>
            <a:normAutofit/>
          </a:bodyPr>
          <a:lstStyle>
            <a:lvl1pPr>
              <a:buNone/>
              <a:defRPr sz="1800" b="1" baseline="0"/>
            </a:lvl1pPr>
            <a:lvl2pPr marL="361950" indent="-361950"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&lt;Name&gt;, &lt;Funktion&gt;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7215224" y="1357298"/>
            <a:ext cx="1571636" cy="1571636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Kontakt 2fach: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Diese Folie wird als vorletzte Folie genutzt, um den individuellen Bezug zu 2 Referenten herzustellen.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Als Fotos müssen </a:t>
            </a:r>
            <a:r>
              <a:rPr lang="de-DE" sz="1400" b="1" dirty="0">
                <a:solidFill>
                  <a:srgbClr val="FFFFFF"/>
                </a:solidFill>
              </a:rPr>
              <a:t>quadratische Fotos </a:t>
            </a:r>
            <a:r>
              <a:rPr lang="de-DE" sz="1400" dirty="0">
                <a:solidFill>
                  <a:srgbClr val="FFFFFF"/>
                </a:solidFill>
              </a:rPr>
              <a:t>der Referenten in qualitativ hochwertiger Form vorliegen.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Die Fotos geht über </a:t>
            </a:r>
            <a:r>
              <a:rPr lang="de-DE" sz="1400" b="1" dirty="0">
                <a:solidFill>
                  <a:srgbClr val="FFFFFF"/>
                </a:solidFill>
              </a:rPr>
              <a:t>2</a:t>
            </a:r>
            <a:r>
              <a:rPr lang="de-DE" sz="1400" dirty="0">
                <a:solidFill>
                  <a:srgbClr val="FFFFFF"/>
                </a:solidFill>
              </a:rPr>
              <a:t> Rasterbreiten.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Die Daten der Adresse sollten vollständig eingegeben werden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57188" y="1785926"/>
            <a:ext cx="6715142" cy="11430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 b="0" baseline="0"/>
            </a:lvl1pPr>
            <a:lvl3pPr>
              <a:buNone/>
              <a:defRPr/>
            </a:lvl3pPr>
          </a:lstStyle>
          <a:p>
            <a:pPr lvl="0"/>
            <a:r>
              <a:rPr lang="de-DE" dirty="0" smtClean="0"/>
              <a:t>Bitte Kontaktinfos angeben.</a:t>
            </a:r>
          </a:p>
        </p:txBody>
      </p:sp>
      <p:cxnSp>
        <p:nvCxnSpPr>
          <p:cNvPr id="13" name="Gerade Verbindung mit Pfeil 12"/>
          <p:cNvCxnSpPr/>
          <p:nvPr userDrawn="1"/>
        </p:nvCxnSpPr>
        <p:spPr>
          <a:xfrm>
            <a:off x="-785850" y="285749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58" y="3357562"/>
            <a:ext cx="6715172" cy="428628"/>
          </a:xfrm>
        </p:spPr>
        <p:txBody>
          <a:bodyPr>
            <a:normAutofit/>
          </a:bodyPr>
          <a:lstStyle>
            <a:lvl1pPr>
              <a:buNone/>
              <a:defRPr sz="1800" b="1" baseline="0"/>
            </a:lvl1pPr>
            <a:lvl2pPr marL="361950" indent="-361950"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&lt;Name&gt;, &lt;Funktion&gt;</a:t>
            </a:r>
            <a:endParaRPr lang="de-DE" dirty="0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3786190"/>
            <a:ext cx="6715142" cy="1143008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 b="0" baseline="0"/>
            </a:lvl1pPr>
            <a:lvl3pPr>
              <a:buNone/>
              <a:defRPr/>
            </a:lvl3pPr>
          </a:lstStyle>
          <a:p>
            <a:pPr lvl="0"/>
            <a:r>
              <a:rPr lang="de-DE" dirty="0" smtClean="0"/>
              <a:t>Bitte Kontaktinfos angeben.</a:t>
            </a:r>
          </a:p>
        </p:txBody>
      </p:sp>
      <p:sp>
        <p:nvSpPr>
          <p:cNvPr id="21" name="Bildplatzhalter 20"/>
          <p:cNvSpPr>
            <a:spLocks noGrp="1"/>
          </p:cNvSpPr>
          <p:nvPr>
            <p:ph type="pic" sz="quarter" idx="16"/>
          </p:nvPr>
        </p:nvSpPr>
        <p:spPr>
          <a:xfrm>
            <a:off x="7215206" y="3357562"/>
            <a:ext cx="1571625" cy="1571625"/>
          </a:xfrm>
        </p:spPr>
        <p:txBody>
          <a:bodyPr/>
          <a:lstStyle>
            <a:lvl1pPr>
              <a:buNone/>
              <a:defRPr sz="1400"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267695"/>
      </p:ext>
    </p:extLst>
  </p:cSld>
  <p:clrMapOvr>
    <a:masterClrMapping/>
  </p:clrMapOvr>
  <p:transition xmlns:p14="http://schemas.microsoft.com/office/powerpoint/2010/main"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(Variant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2800" b="1">
              <a:solidFill>
                <a:srgbClr val="1E2956"/>
              </a:solidFill>
              <a:ea typeface="+mj-ea"/>
            </a:endParaRPr>
          </a:p>
        </p:txBody>
      </p:sp>
      <p:grpSp>
        <p:nvGrpSpPr>
          <p:cNvPr id="4" name="Gruppieren 21"/>
          <p:cNvGrpSpPr/>
          <p:nvPr userDrawn="1"/>
        </p:nvGrpSpPr>
        <p:grpSpPr>
          <a:xfrm>
            <a:off x="180000" y="6215082"/>
            <a:ext cx="8785225" cy="396000"/>
            <a:chOff x="180000" y="6215082"/>
            <a:chExt cx="8785225" cy="396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357158" y="6215082"/>
              <a:ext cx="1000132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4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1E2959"/>
                </a:solidFill>
              </a:endParaRPr>
            </a:p>
          </p:txBody>
        </p:sp>
      </p:grp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pic>
        <p:nvPicPr>
          <p:cNvPr id="9" name="Picture 7" descr="Titel_Hintergrun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9425" y="1116806"/>
            <a:ext cx="3401219" cy="491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2016000"/>
            <a:ext cx="8424000" cy="4176000"/>
          </a:xfrm>
        </p:spPr>
        <p:txBody>
          <a:bodyPr>
            <a:noAutofit/>
          </a:bodyPr>
          <a:lstStyle>
            <a:lvl2pPr marL="627063" indent="-271463">
              <a:defRPr/>
            </a:lvl2pPr>
            <a:lvl3pPr marL="900113" indent="-273050">
              <a:defRPr/>
            </a:lvl3pPr>
            <a:lvl4pPr marL="1077913" indent="-177800"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Line 18"/>
          <p:cNvSpPr>
            <a:spLocks noChangeShapeType="1"/>
          </p:cNvSpPr>
          <p:nvPr userDrawn="1"/>
        </p:nvSpPr>
        <p:spPr bwMode="auto">
          <a:xfrm>
            <a:off x="358775" y="1800000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pic>
        <p:nvPicPr>
          <p:cNvPr id="11" name="Grafik 10" descr="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864000"/>
            <a:ext cx="8424000" cy="864000"/>
          </a:xfrm>
        </p:spPr>
        <p:txBody>
          <a:bodyPr anchor="b" anchorCtr="0"/>
          <a:lstStyle>
            <a:lvl1pPr>
              <a:defRPr sz="2800"/>
            </a:lvl1pPr>
          </a:lstStyle>
          <a:p>
            <a:r>
              <a:rPr lang="de-DE" dirty="0" smtClean="0"/>
              <a:t>(Folientitel max. 1zeilig)</a:t>
            </a:r>
            <a:endParaRPr lang="de-DE" dirty="0"/>
          </a:p>
        </p:txBody>
      </p:sp>
      <p:sp>
        <p:nvSpPr>
          <p:cNvPr id="35" name="Rechteck 34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Titel und Inhalt (</a:t>
            </a:r>
            <a:r>
              <a:rPr lang="de-DE" b="1" dirty="0" err="1">
                <a:solidFill>
                  <a:srgbClr val="FFFFFF"/>
                </a:solidFill>
              </a:rPr>
              <a:t>Var</a:t>
            </a:r>
            <a:r>
              <a:rPr lang="de-DE" b="1" dirty="0">
                <a:solidFill>
                  <a:srgbClr val="FFFFFF"/>
                </a:solidFill>
              </a:rPr>
              <a:t>. 2):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Layout ausschließliche für die Firmenpräsentations-</a:t>
            </a:r>
            <a:r>
              <a:rPr lang="de-DE" sz="1400" b="1" dirty="0" err="1">
                <a:solidFill>
                  <a:srgbClr val="FFFFFF"/>
                </a:solidFill>
              </a:rPr>
              <a:t>seiten</a:t>
            </a:r>
            <a:r>
              <a:rPr lang="de-DE" sz="1400" b="1" dirty="0">
                <a:solidFill>
                  <a:srgbClr val="FFFFFF"/>
                </a:solidFill>
              </a:rPr>
              <a:t/>
            </a:r>
            <a:br>
              <a:rPr lang="de-DE" sz="1400" b="1" dirty="0">
                <a:solidFill>
                  <a:srgbClr val="FFFFFF"/>
                </a:solidFill>
              </a:rPr>
            </a:br>
            <a:endParaRPr lang="de-DE" sz="1400" b="1" dirty="0">
              <a:solidFill>
                <a:srgbClr val="FFFFFF"/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Titel: 1zeilig!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Inhalt: </a:t>
            </a:r>
          </a:p>
          <a:p>
            <a:pPr marL="355600" lvl="1" indent="-177800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3-7 Punkte o 2-3 Hauptpunkte mit Unterpunkten</a:t>
            </a:r>
          </a:p>
          <a:p>
            <a:pPr marL="355600" lvl="1" indent="-177800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Max bis zur 3. Ebene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Fußzeile</a:t>
            </a:r>
            <a:r>
              <a:rPr lang="de-DE" sz="1400" dirty="0">
                <a:solidFill>
                  <a:srgbClr val="FFFFFF"/>
                </a:solidFill>
              </a:rPr>
              <a:t> mit Haupttitel füllen.</a:t>
            </a:r>
          </a:p>
        </p:txBody>
      </p:sp>
      <p:grpSp>
        <p:nvGrpSpPr>
          <p:cNvPr id="5" name="Gruppieren 31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33" name="Grafik 32" descr="RF-8459650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34" name="Grafik 33" descr="RF-200380389-001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36" name="Grafik 35" descr="RF-IS725-063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37" name="Grafik 36" descr="RF-PAA152000062-neu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38" name="Grafik 37" descr="Headline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5210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(Firmenpräsenta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2800" b="1">
              <a:solidFill>
                <a:srgbClr val="1E2956"/>
              </a:solidFill>
              <a:ea typeface="+mj-ea"/>
            </a:endParaRPr>
          </a:p>
        </p:txBody>
      </p:sp>
      <p:grpSp>
        <p:nvGrpSpPr>
          <p:cNvPr id="2" name="Gruppieren 21"/>
          <p:cNvGrpSpPr/>
          <p:nvPr userDrawn="1"/>
        </p:nvGrpSpPr>
        <p:grpSpPr>
          <a:xfrm>
            <a:off x="180000" y="6215082"/>
            <a:ext cx="8785225" cy="396000"/>
            <a:chOff x="180000" y="6215082"/>
            <a:chExt cx="8785225" cy="396000"/>
          </a:xfrm>
        </p:grpSpPr>
        <p:sp>
          <p:nvSpPr>
            <p:cNvPr id="23" name="Rechteck 22"/>
            <p:cNvSpPr/>
            <p:nvPr userDrawn="1"/>
          </p:nvSpPr>
          <p:spPr>
            <a:xfrm>
              <a:off x="357158" y="6215082"/>
              <a:ext cx="1000132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24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1E2959"/>
                </a:solidFill>
              </a:endParaRPr>
            </a:p>
          </p:txBody>
        </p:sp>
      </p:grp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pic>
        <p:nvPicPr>
          <p:cNvPr id="9" name="Picture 7" descr="Titel_Hintergrun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9425" y="1116806"/>
            <a:ext cx="3401219" cy="491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Grafik 10" descr="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35" name="Rechteck 34"/>
          <p:cNvSpPr/>
          <p:nvPr userDrawn="1"/>
        </p:nvSpPr>
        <p:spPr>
          <a:xfrm>
            <a:off x="-3071866" y="0"/>
            <a:ext cx="2714644" cy="364502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Kontakt (</a:t>
            </a:r>
            <a:r>
              <a:rPr lang="de-DE" b="1" dirty="0" err="1">
                <a:solidFill>
                  <a:srgbClr val="FFFFFF"/>
                </a:solidFill>
              </a:rPr>
              <a:t>Firmenpräs</a:t>
            </a:r>
            <a:r>
              <a:rPr lang="de-DE" b="1" dirty="0">
                <a:solidFill>
                  <a:srgbClr val="FFFFFF"/>
                </a:solidFill>
              </a:rPr>
              <a:t>.)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Layout ausschließliche für die Firmenpräsentations-</a:t>
            </a:r>
            <a:r>
              <a:rPr lang="de-DE" sz="1400" b="1" dirty="0" err="1">
                <a:solidFill>
                  <a:srgbClr val="FFFFFF"/>
                </a:solidFill>
              </a:rPr>
              <a:t>seiten</a:t>
            </a:r>
            <a:r>
              <a:rPr lang="de-DE" sz="1400" b="1" dirty="0">
                <a:solidFill>
                  <a:srgbClr val="FFFFFF"/>
                </a:solidFill>
              </a:rPr>
              <a:t/>
            </a:r>
            <a:br>
              <a:rPr lang="de-DE" sz="1400" b="1" dirty="0">
                <a:solidFill>
                  <a:srgbClr val="FFFFFF"/>
                </a:solidFill>
              </a:rPr>
            </a:br>
            <a:endParaRPr lang="de-DE" sz="1400" b="1" dirty="0">
              <a:solidFill>
                <a:srgbClr val="FFFFFF"/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Als Foto muss ein </a:t>
            </a:r>
            <a:r>
              <a:rPr lang="de-DE" sz="1400" b="1" dirty="0">
                <a:solidFill>
                  <a:srgbClr val="FFFFFF"/>
                </a:solidFill>
              </a:rPr>
              <a:t>quadratisches Foto </a:t>
            </a:r>
            <a:r>
              <a:rPr lang="de-DE" sz="1400" dirty="0">
                <a:solidFill>
                  <a:srgbClr val="FFFFFF"/>
                </a:solidFill>
              </a:rPr>
              <a:t>des Referenten in qualitativ hochwertiger Form vorliegen.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Das Foto geht über 2 Rasterbreiten.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Die Daten der Adresse sollten vollständig eingegeben werden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Ein abschließender Text beendet die Präsentation</a:t>
            </a:r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2"/>
          </p:nvPr>
        </p:nvSpPr>
        <p:spPr>
          <a:xfrm>
            <a:off x="4643438" y="2000240"/>
            <a:ext cx="1571636" cy="1573200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r>
              <a:rPr lang="de-DE" smtClean="0"/>
              <a:t>Bild auf Platzhalter ziehen oder durch Klicken auf Symbol hinzufügen</a:t>
            </a:r>
            <a:endParaRPr lang="de-DE" dirty="0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43438" y="3786198"/>
            <a:ext cx="4143392" cy="571496"/>
          </a:xfrm>
        </p:spPr>
        <p:txBody>
          <a:bodyPr>
            <a:normAutofit/>
          </a:bodyPr>
          <a:lstStyle>
            <a:lvl1pPr>
              <a:buNone/>
              <a:defRPr sz="1800" b="1" baseline="0"/>
            </a:lvl1pPr>
            <a:lvl2pPr marL="361950" indent="-361950">
              <a:buNone/>
              <a:defRPr sz="16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 smtClean="0"/>
              <a:t>&lt;Name&gt;, &lt;Funktion&gt;</a:t>
            </a:r>
          </a:p>
          <a:p>
            <a:pPr lvl="1"/>
            <a:endParaRPr lang="de-DE" dirty="0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643468" y="4357702"/>
            <a:ext cx="4143374" cy="11430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 b="0" baseline="0"/>
            </a:lvl1pPr>
            <a:lvl3pPr>
              <a:buNone/>
              <a:defRPr/>
            </a:lvl3pPr>
          </a:lstStyle>
          <a:p>
            <a:pPr lvl="0"/>
            <a:r>
              <a:rPr lang="de-DE" dirty="0" smtClean="0"/>
              <a:t>Bitte Kontaktinfos angeben.</a:t>
            </a:r>
          </a:p>
        </p:txBody>
      </p:sp>
      <p:sp>
        <p:nvSpPr>
          <p:cNvPr id="32" name="Textplatzhalter 31"/>
          <p:cNvSpPr>
            <a:spLocks noGrp="1"/>
          </p:cNvSpPr>
          <p:nvPr>
            <p:ph type="body" sz="quarter" idx="14" hasCustomPrompt="1"/>
          </p:nvPr>
        </p:nvSpPr>
        <p:spPr>
          <a:xfrm>
            <a:off x="357158" y="2000244"/>
            <a:ext cx="4071966" cy="1571632"/>
          </a:xfrm>
        </p:spPr>
        <p:txBody>
          <a:bodyPr>
            <a:noAutofit/>
          </a:bodyPr>
          <a:lstStyle>
            <a:lvl1pPr marL="0" indent="0">
              <a:buNone/>
              <a:defRPr sz="1800" b="1" baseline="0"/>
            </a:lvl1pPr>
            <a:lvl2pPr marL="0" indent="0">
              <a:buNone/>
              <a:defRPr sz="1600" b="0"/>
            </a:lvl2pPr>
            <a:lvl3pPr marL="0" indent="0">
              <a:buNone/>
              <a:defRPr sz="1800" b="0"/>
            </a:lvl3pPr>
            <a:lvl4pPr marL="0" indent="0">
              <a:buNone/>
              <a:defRPr sz="1800" b="0"/>
            </a:lvl4pPr>
            <a:lvl5pPr marL="0" indent="0">
              <a:buNone/>
              <a:defRPr sz="1800" b="0"/>
            </a:lvl5pPr>
          </a:lstStyle>
          <a:p>
            <a:pPr lvl="0"/>
            <a:r>
              <a:rPr lang="de-DE" dirty="0" smtClean="0"/>
              <a:t>(Hier ein wertschätzender Abschlussspruch)</a:t>
            </a:r>
          </a:p>
          <a:p>
            <a:pPr lvl="1"/>
            <a:r>
              <a:rPr lang="de-DE" dirty="0" smtClean="0"/>
              <a:t>Text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Text</a:t>
            </a:r>
            <a:endParaRPr lang="de-DE" dirty="0" smtClean="0"/>
          </a:p>
        </p:txBody>
      </p:sp>
      <p:grpSp>
        <p:nvGrpSpPr>
          <p:cNvPr id="3" name="Gruppieren 20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25" name="Grafik 24" descr="RF-8459650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28" name="Grafik 27" descr="RF-200380389-001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31" name="Grafik 30" descr="RF-IS725-063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33" name="Grafik 32" descr="RF-PAA152000062-neu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34" name="Grafik 33" descr="Headline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82792"/>
      </p:ext>
    </p:extLst>
  </p:cSld>
  <p:clrMapOvr>
    <a:masterClrMapping/>
  </p:clrMapOvr>
  <p:transition xmlns:p14="http://schemas.microsoft.com/office/powerpoint/2010/main"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pa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3" name="Grafik 12" descr="Brushdreiecke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5595621" y="785794"/>
            <a:ext cx="3548379" cy="514351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4414" y="2279248"/>
            <a:ext cx="6696000" cy="1221190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Vorspann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Wird als „</a:t>
            </a:r>
            <a:r>
              <a:rPr lang="de-DE" sz="1400" b="1" dirty="0">
                <a:solidFill>
                  <a:srgbClr val="FFFFFF"/>
                </a:solidFill>
              </a:rPr>
              <a:t>Vorspann</a:t>
            </a:r>
            <a:r>
              <a:rPr lang="de-DE" sz="1400" dirty="0">
                <a:solidFill>
                  <a:srgbClr val="FFFFFF"/>
                </a:solidFill>
              </a:rPr>
              <a:t>“ eingesetzt, z.B. vor / nach Veranstaltungen, zum </a:t>
            </a:r>
            <a:r>
              <a:rPr lang="de-DE" sz="1400" dirty="0" err="1">
                <a:solidFill>
                  <a:srgbClr val="FFFFFF"/>
                </a:solidFill>
              </a:rPr>
              <a:t>Beamerwarmleuchten</a:t>
            </a:r>
            <a:r>
              <a:rPr lang="de-DE" sz="1400" dirty="0">
                <a:solidFill>
                  <a:srgbClr val="FFFFFF"/>
                </a:solidFill>
              </a:rPr>
              <a:t> etc.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Ein Titel ist optional,</a:t>
            </a:r>
            <a:br>
              <a:rPr lang="de-DE" sz="1400" dirty="0">
                <a:solidFill>
                  <a:srgbClr val="FFFFFF"/>
                </a:solidFill>
              </a:rPr>
            </a:br>
            <a:r>
              <a:rPr lang="de-DE" sz="1400" dirty="0">
                <a:solidFill>
                  <a:srgbClr val="FFFFFF"/>
                </a:solidFill>
              </a:rPr>
              <a:t>kann ggf. entfallen.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Geeignet ist z.B. der Titel der Veranstaltung</a:t>
            </a:r>
            <a:br>
              <a:rPr lang="de-DE" sz="1400" dirty="0">
                <a:solidFill>
                  <a:srgbClr val="FFFFFF"/>
                </a:solidFill>
              </a:rPr>
            </a:br>
            <a:endParaRPr lang="de-DE" sz="14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 cstate="print"/>
          <a:srcRect t="-6720" r="-1849"/>
          <a:stretch>
            <a:fillRect/>
          </a:stretch>
        </p:blipFill>
        <p:spPr bwMode="auto">
          <a:xfrm>
            <a:off x="2214546" y="5535408"/>
            <a:ext cx="4786300" cy="1322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uppieren 11"/>
          <p:cNvGrpSpPr/>
          <p:nvPr userDrawn="1"/>
        </p:nvGrpSpPr>
        <p:grpSpPr>
          <a:xfrm>
            <a:off x="2928926" y="714356"/>
            <a:ext cx="3286148" cy="714380"/>
            <a:chOff x="2786050" y="2000240"/>
            <a:chExt cx="3286148" cy="714380"/>
          </a:xfrm>
        </p:grpSpPr>
        <p:pic>
          <p:nvPicPr>
            <p:cNvPr id="7" name="Grafik 6" descr="RF-8459650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3643306" y="2000240"/>
              <a:ext cx="714380" cy="714380"/>
            </a:xfrm>
            <a:prstGeom prst="rect">
              <a:avLst/>
            </a:prstGeom>
            <a:ln w="144000">
              <a:noFill/>
              <a:miter lim="800000"/>
            </a:ln>
          </p:spPr>
        </p:pic>
        <p:pic>
          <p:nvPicPr>
            <p:cNvPr id="8" name="Grafik 7" descr="RF-200380389-001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2786050" y="2000240"/>
              <a:ext cx="714380" cy="714380"/>
            </a:xfrm>
            <a:prstGeom prst="rect">
              <a:avLst/>
            </a:prstGeom>
            <a:ln w="144000">
              <a:noFill/>
              <a:miter lim="800000"/>
            </a:ln>
          </p:spPr>
        </p:pic>
        <p:pic>
          <p:nvPicPr>
            <p:cNvPr id="9" name="Grafik 8" descr="RF-IS725-063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5357818" y="2000240"/>
              <a:ext cx="714380" cy="714380"/>
            </a:xfrm>
            <a:prstGeom prst="rect">
              <a:avLst/>
            </a:prstGeom>
            <a:ln w="196850">
              <a:noFill/>
            </a:ln>
          </p:spPr>
        </p:pic>
        <p:pic>
          <p:nvPicPr>
            <p:cNvPr id="10" name="Grafik 9" descr="RF-PAA152000062-neu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4500562" y="2000240"/>
              <a:ext cx="714380" cy="714380"/>
            </a:xfrm>
            <a:prstGeom prst="rect">
              <a:avLst/>
            </a:prstGeom>
            <a:ln w="144000">
              <a:noFill/>
              <a:miter lim="800000"/>
            </a:ln>
          </p:spPr>
        </p:pic>
      </p:grpSp>
      <p:pic>
        <p:nvPicPr>
          <p:cNvPr id="11" name="Grafik 10" descr="Headline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3286118" y="1643050"/>
            <a:ext cx="2571763" cy="15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49963"/>
      </p:ext>
    </p:extLst>
  </p:cSld>
  <p:clrMapOvr>
    <a:masterClrMapping/>
  </p:clrMapOvr>
  <p:transition xmlns:p14="http://schemas.microsoft.com/office/powerpoint/2010/main"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ITZ CONSULTING 1Pa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1Pager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Layout ausschließlich für den 1Pager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Einsatz</a:t>
            </a:r>
            <a:r>
              <a:rPr lang="de-DE" sz="1400" dirty="0">
                <a:solidFill>
                  <a:srgbClr val="FFFFFF"/>
                </a:solidFill>
              </a:rPr>
              <a:t> ist bei Konferenzen,</a:t>
            </a:r>
            <a:br>
              <a:rPr lang="de-DE" sz="1400" dirty="0">
                <a:solidFill>
                  <a:srgbClr val="FFFFFF"/>
                </a:solidFill>
              </a:rPr>
            </a:br>
            <a:r>
              <a:rPr lang="de-DE" sz="1400" dirty="0">
                <a:solidFill>
                  <a:srgbClr val="FFFFFF"/>
                </a:solidFill>
              </a:rPr>
              <a:t>ext. Veranstaltungen etc. </a:t>
            </a:r>
            <a:r>
              <a:rPr lang="de-DE" sz="1400" b="1" dirty="0">
                <a:solidFill>
                  <a:srgbClr val="FFFFFF"/>
                </a:solidFill>
              </a:rPr>
              <a:t>obligatorisch</a:t>
            </a:r>
            <a:r>
              <a:rPr lang="de-DE" sz="1400" dirty="0">
                <a:solidFill>
                  <a:srgbClr val="FFFFFF"/>
                </a:solidFill>
              </a:rPr>
              <a:t>. Die Folie ist Folie 2 (nach der Titelfolie)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Der </a:t>
            </a:r>
            <a:r>
              <a:rPr lang="de-DE" sz="1400" b="1" dirty="0">
                <a:solidFill>
                  <a:srgbClr val="FFFFFF"/>
                </a:solidFill>
              </a:rPr>
              <a:t>Inhalt darf nicht verändert werden.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Ausnahme: </a:t>
            </a:r>
            <a:r>
              <a:rPr lang="de-DE" sz="1400" dirty="0">
                <a:solidFill>
                  <a:srgbClr val="FFFFFF"/>
                </a:solidFill>
              </a:rPr>
              <a:t>Der Block Märkte darf situativ um Partnerlogos</a:t>
            </a:r>
            <a:br>
              <a:rPr lang="de-DE" sz="1400" dirty="0">
                <a:solidFill>
                  <a:srgbClr val="FFFFFF"/>
                </a:solidFill>
              </a:rPr>
            </a:br>
            <a:r>
              <a:rPr lang="de-DE" sz="1400" dirty="0">
                <a:solidFill>
                  <a:srgbClr val="FFFFFF"/>
                </a:solidFill>
              </a:rPr>
              <a:t>(ORACLE, etc.) ergänzt werden</a:t>
            </a:r>
          </a:p>
        </p:txBody>
      </p:sp>
      <p:sp>
        <p:nvSpPr>
          <p:cNvPr id="42" name="Rechteck 41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2800" b="1">
              <a:solidFill>
                <a:srgbClr val="1E2956"/>
              </a:solidFill>
              <a:ea typeface="+mj-ea"/>
            </a:endParaRPr>
          </a:p>
        </p:txBody>
      </p:sp>
      <p:grpSp>
        <p:nvGrpSpPr>
          <p:cNvPr id="43" name="Gruppieren 21"/>
          <p:cNvGrpSpPr/>
          <p:nvPr userDrawn="1"/>
        </p:nvGrpSpPr>
        <p:grpSpPr>
          <a:xfrm>
            <a:off x="180000" y="6215082"/>
            <a:ext cx="8785225" cy="396000"/>
            <a:chOff x="180000" y="6215082"/>
            <a:chExt cx="8785225" cy="396000"/>
          </a:xfrm>
        </p:grpSpPr>
        <p:sp>
          <p:nvSpPr>
            <p:cNvPr id="49" name="Rechteck 48"/>
            <p:cNvSpPr/>
            <p:nvPr userDrawn="1"/>
          </p:nvSpPr>
          <p:spPr>
            <a:xfrm>
              <a:off x="357158" y="6215082"/>
              <a:ext cx="1000132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50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>
                <a:solidFill>
                  <a:srgbClr val="1E2959"/>
                </a:solidFill>
              </a:endParaRPr>
            </a:p>
          </p:txBody>
        </p:sp>
      </p:grpSp>
      <p:sp>
        <p:nvSpPr>
          <p:cNvPr id="51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pic>
        <p:nvPicPr>
          <p:cNvPr id="52" name="Picture 7" descr="Titel_Hintergrun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9425" y="1116806"/>
            <a:ext cx="3401219" cy="491728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" name="Grafik 57" descr="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grpSp>
        <p:nvGrpSpPr>
          <p:cNvPr id="60" name="Gruppieren 51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61" name="Grafik 60" descr="RF-8459650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62" name="Grafik 61" descr="RF-200380389-001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63" name="Grafik 62" descr="RF-IS725-063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64" name="Grafik 63" descr="RF-PAA152000062-neu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65" name="Grafik 64" descr="Headline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  <p:sp>
        <p:nvSpPr>
          <p:cNvPr id="66" name="Rechteck 65"/>
          <p:cNvSpPr/>
          <p:nvPr userDrawn="1"/>
        </p:nvSpPr>
        <p:spPr>
          <a:xfrm>
            <a:off x="2051720" y="6453336"/>
            <a:ext cx="259228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67" name="Rechteck 66"/>
          <p:cNvSpPr/>
          <p:nvPr userDrawn="1"/>
        </p:nvSpPr>
        <p:spPr>
          <a:xfrm>
            <a:off x="8172400" y="6453336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68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grpSp>
        <p:nvGrpSpPr>
          <p:cNvPr id="69" name="Gruppieren 68"/>
          <p:cNvGrpSpPr/>
          <p:nvPr userDrawn="1"/>
        </p:nvGrpSpPr>
        <p:grpSpPr>
          <a:xfrm>
            <a:off x="353004" y="1341709"/>
            <a:ext cx="4133932" cy="2514006"/>
            <a:chOff x="353004" y="1341709"/>
            <a:chExt cx="4133932" cy="2514006"/>
          </a:xfrm>
        </p:grpSpPr>
        <p:sp>
          <p:nvSpPr>
            <p:cNvPr id="70" name="Rechteck 69"/>
            <p:cNvSpPr/>
            <p:nvPr userDrawn="1"/>
          </p:nvSpPr>
          <p:spPr>
            <a:xfrm>
              <a:off x="353004" y="1341709"/>
              <a:ext cx="4133932" cy="2304256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FFFF"/>
                </a:solidFill>
              </a:endParaRPr>
            </a:p>
          </p:txBody>
        </p:sp>
        <p:sp>
          <p:nvSpPr>
            <p:cNvPr id="71" name="Textfeld 70"/>
            <p:cNvSpPr txBox="1"/>
            <p:nvPr userDrawn="1"/>
          </p:nvSpPr>
          <p:spPr>
            <a:xfrm>
              <a:off x="531167" y="1412777"/>
              <a:ext cx="3824809" cy="2442938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/>
            <a:p>
              <a:pPr>
                <a:buClr>
                  <a:srgbClr val="1E2959"/>
                </a:buClr>
                <a:buFont typeface="Wingdings" pitchFamily="2" charset="2"/>
                <a:buNone/>
              </a:pPr>
              <a:r>
                <a:rPr lang="de-DE" sz="2200" b="1" dirty="0">
                  <a:solidFill>
                    <a:srgbClr val="1E2959"/>
                  </a:solidFill>
                </a:rPr>
                <a:t>Mission</a:t>
              </a:r>
              <a:endParaRPr lang="de-DE" sz="2200" b="1" dirty="0">
                <a:solidFill>
                  <a:srgbClr val="000000"/>
                </a:solidFill>
              </a:endParaRPr>
            </a:p>
            <a:p>
              <a:pPr marL="0" lvl="1">
                <a:buClr>
                  <a:srgbClr val="1E2959"/>
                </a:buClr>
                <a:buFont typeface="Wingdings" pitchFamily="2" charset="2"/>
                <a:buNone/>
              </a:pPr>
              <a:endParaRPr lang="de-DE" sz="600" dirty="0">
                <a:solidFill>
                  <a:srgbClr val="4F5151"/>
                </a:solidFill>
              </a:endParaRPr>
            </a:p>
            <a:p>
              <a:pPr marL="0" lvl="1">
                <a:buClr>
                  <a:srgbClr val="1E2959"/>
                </a:buClr>
                <a:buFont typeface="Wingdings" pitchFamily="2" charset="2"/>
                <a:buNone/>
              </a:pPr>
              <a:r>
                <a:rPr lang="de-DE" sz="1500" dirty="0">
                  <a:solidFill>
                    <a:srgbClr val="4F5151"/>
                  </a:solidFill>
                </a:rPr>
                <a:t>Wir entwickeln gemeinsam mit allen Branchen Lösungen, die dazu führen, dass sich diese Organisationen besser entwickeln als ihr Wettbewerb.</a:t>
              </a:r>
            </a:p>
            <a:p>
              <a:pPr marL="0" lvl="1">
                <a:buClr>
                  <a:srgbClr val="1E2959"/>
                </a:buClr>
                <a:buFont typeface="Wingdings" pitchFamily="2" charset="2"/>
                <a:buNone/>
              </a:pPr>
              <a:endParaRPr lang="de-DE" sz="500" dirty="0">
                <a:solidFill>
                  <a:srgbClr val="4F5151"/>
                </a:solidFill>
              </a:endParaRPr>
            </a:p>
            <a:p>
              <a:pPr marL="0" lvl="1">
                <a:buClr>
                  <a:srgbClr val="1E2959"/>
                </a:buClr>
                <a:buFont typeface="Wingdings" pitchFamily="2" charset="2"/>
                <a:buNone/>
              </a:pPr>
              <a:r>
                <a:rPr lang="de-DE" sz="1500" dirty="0">
                  <a:solidFill>
                    <a:srgbClr val="4F5151"/>
                  </a:solidFill>
                </a:rPr>
                <a:t>Unsere Dienstleistung erfolgt partnerschaftlich und ist auf eine langjährige Zusammenarbeit angelegt. </a:t>
              </a:r>
              <a:endParaRPr lang="de-DE" sz="1500" b="1" dirty="0">
                <a:solidFill>
                  <a:srgbClr val="4F5151"/>
                </a:solidFill>
              </a:endParaRPr>
            </a:p>
          </p:txBody>
        </p:sp>
      </p:grpSp>
      <p:sp>
        <p:nvSpPr>
          <p:cNvPr id="72" name="Rechteck 71"/>
          <p:cNvSpPr/>
          <p:nvPr userDrawn="1"/>
        </p:nvSpPr>
        <p:spPr>
          <a:xfrm>
            <a:off x="353190" y="3781960"/>
            <a:ext cx="4133932" cy="23040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73" name="Textfeld 72"/>
          <p:cNvSpPr txBox="1"/>
          <p:nvPr userDrawn="1"/>
        </p:nvSpPr>
        <p:spPr>
          <a:xfrm>
            <a:off x="523598" y="3867296"/>
            <a:ext cx="4104456" cy="20099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buClr>
                <a:srgbClr val="1E2959"/>
              </a:buClr>
              <a:buFont typeface="Wingdings" pitchFamily="2" charset="2"/>
              <a:buNone/>
            </a:pPr>
            <a:r>
              <a:rPr lang="de-DE" sz="2200" b="1" dirty="0">
                <a:solidFill>
                  <a:srgbClr val="1E2959"/>
                </a:solidFill>
              </a:rPr>
              <a:t>Leistungsangebot</a:t>
            </a:r>
            <a:endParaRPr lang="de-DE" sz="2200" b="1" dirty="0">
              <a:solidFill>
                <a:srgbClr val="000000"/>
              </a:solidFill>
            </a:endParaRPr>
          </a:p>
          <a:p>
            <a:pPr marL="177800" lvl="1" indent="-177800">
              <a:spcBef>
                <a:spcPts val="1200"/>
              </a:spcBef>
              <a:buClr>
                <a:srgbClr val="1E2959"/>
              </a:buClr>
              <a:buFont typeface="Wingdings" pitchFamily="2" charset="2"/>
              <a:buChar char=""/>
            </a:pPr>
            <a:r>
              <a:rPr lang="de-DE" sz="1600" dirty="0">
                <a:solidFill>
                  <a:srgbClr val="4F5151"/>
                </a:solidFill>
              </a:rPr>
              <a:t>Business IT </a:t>
            </a:r>
            <a:r>
              <a:rPr lang="de-DE" sz="1600" dirty="0" err="1">
                <a:solidFill>
                  <a:srgbClr val="4F5151"/>
                </a:solidFill>
              </a:rPr>
              <a:t>Alignment</a:t>
            </a:r>
            <a:endParaRPr lang="de-DE" sz="1600" dirty="0">
              <a:solidFill>
                <a:srgbClr val="4F5151"/>
              </a:solidFill>
            </a:endParaRPr>
          </a:p>
          <a:p>
            <a:pPr marL="177800" lvl="1" indent="-177800">
              <a:buClr>
                <a:srgbClr val="1E2959"/>
              </a:buClr>
              <a:buFont typeface="Wingdings" pitchFamily="2" charset="2"/>
              <a:buChar char=""/>
            </a:pPr>
            <a:r>
              <a:rPr lang="de-DE" sz="1600" dirty="0">
                <a:solidFill>
                  <a:srgbClr val="4F5151"/>
                </a:solidFill>
              </a:rPr>
              <a:t>Business Information Management</a:t>
            </a:r>
          </a:p>
          <a:p>
            <a:pPr marL="177800" lvl="1" indent="-177800">
              <a:buClr>
                <a:srgbClr val="1E2959"/>
              </a:buClr>
              <a:buFont typeface="Wingdings" pitchFamily="2" charset="2"/>
              <a:buChar char=""/>
            </a:pPr>
            <a:r>
              <a:rPr lang="de-DE" sz="1600" dirty="0">
                <a:solidFill>
                  <a:srgbClr val="4F5151"/>
                </a:solidFill>
              </a:rPr>
              <a:t>Business </a:t>
            </a:r>
            <a:r>
              <a:rPr lang="de-DE" sz="1600" dirty="0" err="1">
                <a:solidFill>
                  <a:srgbClr val="4F5151"/>
                </a:solidFill>
              </a:rPr>
              <a:t>Process</a:t>
            </a:r>
            <a:r>
              <a:rPr lang="de-DE" sz="1600" dirty="0">
                <a:solidFill>
                  <a:srgbClr val="4F5151"/>
                </a:solidFill>
              </a:rPr>
              <a:t> Management</a:t>
            </a:r>
          </a:p>
          <a:p>
            <a:pPr marL="177800" lvl="1" indent="-177800">
              <a:buClr>
                <a:srgbClr val="1E2959"/>
              </a:buClr>
              <a:buFont typeface="Wingdings" pitchFamily="2" charset="2"/>
              <a:buChar char=""/>
            </a:pPr>
            <a:r>
              <a:rPr lang="de-DE" sz="1600" dirty="0">
                <a:solidFill>
                  <a:srgbClr val="4F5151"/>
                </a:solidFill>
              </a:rPr>
              <a:t>Anwendungsentwicklung</a:t>
            </a:r>
          </a:p>
          <a:p>
            <a:pPr marL="177800" lvl="1" indent="-177800">
              <a:buClr>
                <a:srgbClr val="1E2959"/>
              </a:buClr>
              <a:buFont typeface="Wingdings" pitchFamily="2" charset="2"/>
              <a:buChar char=""/>
            </a:pPr>
            <a:r>
              <a:rPr lang="de-DE" sz="1600" dirty="0">
                <a:solidFill>
                  <a:srgbClr val="4F5151"/>
                </a:solidFill>
              </a:rPr>
              <a:t>SOA und System-Integration</a:t>
            </a:r>
          </a:p>
          <a:p>
            <a:pPr marL="177800" lvl="1" indent="-177800">
              <a:buClr>
                <a:srgbClr val="1E2959"/>
              </a:buClr>
              <a:buFont typeface="Wingdings" pitchFamily="2" charset="2"/>
              <a:buChar char=""/>
            </a:pPr>
            <a:r>
              <a:rPr lang="de-DE" sz="1600" dirty="0">
                <a:solidFill>
                  <a:srgbClr val="4F5151"/>
                </a:solidFill>
              </a:rPr>
              <a:t>IT-Infrastruktur-Management</a:t>
            </a:r>
          </a:p>
          <a:p>
            <a:pPr marL="177800" lvl="1" indent="-177800">
              <a:spcBef>
                <a:spcPts val="1200"/>
              </a:spcBef>
              <a:buClr>
                <a:srgbClr val="1E2959"/>
              </a:buClr>
              <a:buFont typeface="Wingdings" pitchFamily="2" charset="2"/>
              <a:buChar char=""/>
            </a:pPr>
            <a:endParaRPr lang="de-DE" sz="1700" dirty="0">
              <a:solidFill>
                <a:srgbClr val="000000"/>
              </a:solidFill>
            </a:endParaRPr>
          </a:p>
          <a:p>
            <a:pPr marL="273050" lvl="1" indent="-273050">
              <a:buClr>
                <a:srgbClr val="1E2959"/>
              </a:buClr>
              <a:buFont typeface="Wingdings" pitchFamily="2" charset="2"/>
              <a:buChar char=""/>
            </a:pPr>
            <a:endParaRPr lang="de-DE" dirty="0">
              <a:solidFill>
                <a:srgbClr val="000000"/>
              </a:solidFill>
            </a:endParaRPr>
          </a:p>
          <a:p>
            <a:pPr>
              <a:buClr>
                <a:srgbClr val="1E2959"/>
              </a:buClr>
              <a:buFont typeface="Wingdings" pitchFamily="2" charset="2"/>
              <a:buChar char=""/>
            </a:pPr>
            <a:endParaRPr lang="de-DE" sz="2000" b="1" dirty="0">
              <a:solidFill>
                <a:srgbClr val="000000"/>
              </a:solidFill>
            </a:endParaRPr>
          </a:p>
        </p:txBody>
      </p:sp>
      <p:sp>
        <p:nvSpPr>
          <p:cNvPr id="74" name="Rechteck 73"/>
          <p:cNvSpPr/>
          <p:nvPr userDrawn="1"/>
        </p:nvSpPr>
        <p:spPr>
          <a:xfrm>
            <a:off x="4646963" y="1338534"/>
            <a:ext cx="4133932" cy="2304256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75" name="Textfeld 74"/>
          <p:cNvSpPr txBox="1"/>
          <p:nvPr userDrawn="1"/>
        </p:nvSpPr>
        <p:spPr>
          <a:xfrm>
            <a:off x="4830182" y="1406350"/>
            <a:ext cx="2649476" cy="22467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buClr>
                <a:srgbClr val="1E2959"/>
              </a:buClr>
              <a:buFont typeface="Wingdings" pitchFamily="2" charset="2"/>
              <a:buNone/>
            </a:pPr>
            <a:r>
              <a:rPr lang="de-DE" sz="2200" b="1" dirty="0">
                <a:solidFill>
                  <a:srgbClr val="1E2959"/>
                </a:solidFill>
              </a:rPr>
              <a:t>Märkte</a:t>
            </a:r>
            <a:endParaRPr lang="de-DE" sz="2200" b="1" dirty="0">
              <a:solidFill>
                <a:srgbClr val="000000"/>
              </a:solidFill>
            </a:endParaRPr>
          </a:p>
          <a:p>
            <a:pPr marL="177800" lvl="1" indent="-177800">
              <a:spcBef>
                <a:spcPts val="1200"/>
              </a:spcBef>
              <a:buClr>
                <a:srgbClr val="1E2959"/>
              </a:buClr>
              <a:buFont typeface="Wingdings" pitchFamily="2" charset="2"/>
              <a:buChar char=""/>
            </a:pPr>
            <a:r>
              <a:rPr lang="de-DE" sz="1600" dirty="0">
                <a:solidFill>
                  <a:srgbClr val="4F5151"/>
                </a:solidFill>
              </a:rPr>
              <a:t>Branchenübergreifend</a:t>
            </a:r>
          </a:p>
          <a:p>
            <a:pPr marL="177800" lvl="1" indent="-177800">
              <a:buClr>
                <a:srgbClr val="1E2959"/>
              </a:buClr>
              <a:buFont typeface="Wingdings" pitchFamily="2" charset="2"/>
              <a:buChar char=""/>
            </a:pPr>
            <a:r>
              <a:rPr lang="de-DE" sz="1600" dirty="0">
                <a:solidFill>
                  <a:srgbClr val="4F5151"/>
                </a:solidFill>
              </a:rPr>
              <a:t>Über 600 Kunden</a:t>
            </a:r>
          </a:p>
          <a:p>
            <a:pPr>
              <a:buClr>
                <a:srgbClr val="1E2959"/>
              </a:buClr>
              <a:buFont typeface="Wingdings" pitchFamily="2" charset="2"/>
              <a:buChar char=""/>
            </a:pPr>
            <a:endParaRPr lang="de-DE" sz="2000" b="1" dirty="0">
              <a:solidFill>
                <a:srgbClr val="000000"/>
              </a:solidFill>
            </a:endParaRPr>
          </a:p>
        </p:txBody>
      </p:sp>
      <p:sp>
        <p:nvSpPr>
          <p:cNvPr id="76" name="Textfeld 75"/>
          <p:cNvSpPr txBox="1"/>
          <p:nvPr userDrawn="1"/>
        </p:nvSpPr>
        <p:spPr>
          <a:xfrm>
            <a:off x="4735182" y="2663945"/>
            <a:ext cx="1231871" cy="5291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defRPr/>
            </a:pPr>
            <a:r>
              <a:rPr lang="de-DE" sz="900" b="1" dirty="0">
                <a:solidFill>
                  <a:srgbClr val="1E2959"/>
                </a:solidFill>
              </a:rPr>
              <a:t>29%</a:t>
            </a:r>
            <a:endParaRPr lang="de-DE" sz="900" dirty="0">
              <a:solidFill>
                <a:srgbClr val="1E2959"/>
              </a:solidFill>
            </a:endParaRPr>
          </a:p>
          <a:p>
            <a:pPr algn="r">
              <a:defRPr/>
            </a:pPr>
            <a:r>
              <a:rPr lang="de-DE" sz="900" dirty="0">
                <a:solidFill>
                  <a:srgbClr val="1E2959"/>
                </a:solidFill>
              </a:rPr>
              <a:t>Industrie / Versorger / Telekommunikation</a:t>
            </a:r>
            <a:br>
              <a:rPr lang="de-DE" sz="900" dirty="0">
                <a:solidFill>
                  <a:srgbClr val="1E2959"/>
                </a:solidFill>
              </a:rPr>
            </a:br>
            <a:endParaRPr lang="de-DE" sz="900" dirty="0">
              <a:solidFill>
                <a:srgbClr val="1E2959"/>
              </a:solidFill>
            </a:endParaRPr>
          </a:p>
        </p:txBody>
      </p:sp>
      <p:sp>
        <p:nvSpPr>
          <p:cNvPr id="77" name="Textfeld 76"/>
          <p:cNvSpPr txBox="1"/>
          <p:nvPr userDrawn="1"/>
        </p:nvSpPr>
        <p:spPr>
          <a:xfrm>
            <a:off x="7055497" y="2421937"/>
            <a:ext cx="1296144" cy="4379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defRPr/>
            </a:pPr>
            <a:r>
              <a:rPr lang="de-DE" sz="900" b="1" dirty="0">
                <a:solidFill>
                  <a:srgbClr val="1E2959"/>
                </a:solidFill>
              </a:rPr>
              <a:t>29%</a:t>
            </a:r>
          </a:p>
          <a:p>
            <a:pPr>
              <a:defRPr/>
            </a:pPr>
            <a:r>
              <a:rPr lang="de-DE" sz="900" dirty="0">
                <a:solidFill>
                  <a:srgbClr val="1E2959"/>
                </a:solidFill>
              </a:rPr>
              <a:t>Handel / Logistik / Dienstleistungen</a:t>
            </a:r>
            <a:br>
              <a:rPr lang="de-DE" sz="900" dirty="0">
                <a:solidFill>
                  <a:srgbClr val="1E2959"/>
                </a:solidFill>
              </a:rPr>
            </a:br>
            <a:endParaRPr lang="de-DE" sz="900" b="1" dirty="0">
              <a:solidFill>
                <a:srgbClr val="1E2959"/>
              </a:solidFill>
            </a:endParaRPr>
          </a:p>
        </p:txBody>
      </p:sp>
      <p:sp>
        <p:nvSpPr>
          <p:cNvPr id="78" name="Textfeld 77"/>
          <p:cNvSpPr txBox="1"/>
          <p:nvPr userDrawn="1"/>
        </p:nvSpPr>
        <p:spPr>
          <a:xfrm>
            <a:off x="6611897" y="3205002"/>
            <a:ext cx="2283538" cy="342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defRPr/>
            </a:pPr>
            <a:r>
              <a:rPr lang="de-DE" sz="900" b="1" dirty="0">
                <a:solidFill>
                  <a:srgbClr val="1E2959"/>
                </a:solidFill>
              </a:rPr>
              <a:t>42%</a:t>
            </a:r>
            <a:r>
              <a:rPr lang="de-DE" sz="900" dirty="0">
                <a:solidFill>
                  <a:srgbClr val="1E2959"/>
                </a:solidFill>
              </a:rPr>
              <a:t> </a:t>
            </a:r>
            <a:br>
              <a:rPr lang="de-DE" sz="900" dirty="0">
                <a:solidFill>
                  <a:srgbClr val="1E2959"/>
                </a:solidFill>
              </a:rPr>
            </a:br>
            <a:r>
              <a:rPr lang="de-DE" sz="900" dirty="0">
                <a:solidFill>
                  <a:srgbClr val="1E2959"/>
                </a:solidFill>
              </a:rPr>
              <a:t>Öffentliche Auftraggeber / Banken und Versicherungen /  Vereine und Verbände</a:t>
            </a:r>
          </a:p>
        </p:txBody>
      </p:sp>
      <p:pic>
        <p:nvPicPr>
          <p:cNvPr id="79" name="Picture 2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58528" y="2529734"/>
            <a:ext cx="1370207" cy="65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0" name="Rechteck 79"/>
          <p:cNvSpPr/>
          <p:nvPr userDrawn="1"/>
        </p:nvSpPr>
        <p:spPr>
          <a:xfrm>
            <a:off x="4644008" y="3789040"/>
            <a:ext cx="4133932" cy="2304256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82" name="Textfeld 81"/>
          <p:cNvSpPr txBox="1"/>
          <p:nvPr userDrawn="1"/>
        </p:nvSpPr>
        <p:spPr>
          <a:xfrm>
            <a:off x="4827227" y="3855715"/>
            <a:ext cx="1824584" cy="15175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>
              <a:buClr>
                <a:srgbClr val="1E2959"/>
              </a:buClr>
              <a:buFont typeface="Wingdings" pitchFamily="2" charset="2"/>
              <a:buNone/>
            </a:pPr>
            <a:r>
              <a:rPr lang="de-DE" sz="2200" b="1" dirty="0">
                <a:solidFill>
                  <a:srgbClr val="1E2959"/>
                </a:solidFill>
              </a:rPr>
              <a:t>Eckdaten</a:t>
            </a:r>
            <a:endParaRPr lang="de-DE" sz="2200" b="1" dirty="0">
              <a:solidFill>
                <a:srgbClr val="000000"/>
              </a:solidFill>
            </a:endParaRPr>
          </a:p>
          <a:p>
            <a:pPr marL="177800" lvl="1" indent="-177800">
              <a:spcBef>
                <a:spcPts val="1200"/>
              </a:spcBef>
              <a:buClr>
                <a:srgbClr val="1E2959"/>
              </a:buClr>
              <a:buFont typeface="Wingdings" pitchFamily="2" charset="2"/>
              <a:buChar char=""/>
            </a:pPr>
            <a:r>
              <a:rPr lang="de-DE" sz="1600" dirty="0">
                <a:solidFill>
                  <a:srgbClr val="4F5151"/>
                </a:solidFill>
              </a:rPr>
              <a:t>Gründung 1990 </a:t>
            </a:r>
          </a:p>
          <a:p>
            <a:pPr marL="177800" lvl="1" indent="-177800">
              <a:buClr>
                <a:srgbClr val="1E2959"/>
              </a:buClr>
              <a:buFont typeface="Wingdings" pitchFamily="2" charset="2"/>
              <a:buChar char=""/>
            </a:pPr>
            <a:r>
              <a:rPr lang="de-DE" sz="1600" dirty="0">
                <a:solidFill>
                  <a:srgbClr val="4F5151"/>
                </a:solidFill>
              </a:rPr>
              <a:t>400 Mitarbeiter</a:t>
            </a:r>
          </a:p>
          <a:p>
            <a:pPr marL="177800" lvl="1" indent="-177800">
              <a:buClr>
                <a:srgbClr val="1E2959"/>
              </a:buClr>
              <a:buFont typeface="Wingdings" pitchFamily="2" charset="2"/>
              <a:buChar char=""/>
            </a:pPr>
            <a:r>
              <a:rPr lang="de-DE" sz="1600" dirty="0">
                <a:solidFill>
                  <a:srgbClr val="4F5151"/>
                </a:solidFill>
              </a:rPr>
              <a:t>8 Standorte</a:t>
            </a:r>
          </a:p>
          <a:p>
            <a:pPr>
              <a:buClr>
                <a:srgbClr val="1E2959"/>
              </a:buClr>
              <a:buFont typeface="Wingdings" pitchFamily="2" charset="2"/>
              <a:buChar char=""/>
            </a:pPr>
            <a:endParaRPr lang="de-DE" sz="2000" b="1" dirty="0">
              <a:solidFill>
                <a:srgbClr val="000000"/>
              </a:solidFill>
            </a:endParaRPr>
          </a:p>
        </p:txBody>
      </p:sp>
      <p:pic>
        <p:nvPicPr>
          <p:cNvPr id="83" name="Grafik 82" descr="länderkarte.gif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6516216" y="4077072"/>
            <a:ext cx="2232248" cy="16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4014"/>
      </p:ext>
    </p:extLst>
  </p:cSld>
  <p:clrMapOvr>
    <a:masterClrMapping/>
  </p:clrMapOvr>
  <p:transition xmlns:p14="http://schemas.microsoft.com/office/powerpoint/2010/main"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tags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(bitte betiteln: Lunchbreak/Imbiss o.ä.</a:t>
            </a:r>
            <a:endParaRPr lang="de-DE" dirty="0"/>
          </a:p>
        </p:txBody>
      </p:sp>
      <p:sp>
        <p:nvSpPr>
          <p:cNvPr id="3" name="Rechteck 2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Lunchbreak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Diese Folie wird bei Veranstaltungen zur Ankündigung der Mittagspause genutzt.</a:t>
            </a:r>
          </a:p>
        </p:txBody>
      </p:sp>
      <p:sp>
        <p:nvSpPr>
          <p:cNvPr id="6" name="Textfeld 5"/>
          <p:cNvSpPr txBox="1"/>
          <p:nvPr userDrawn="1"/>
        </p:nvSpPr>
        <p:spPr>
          <a:xfrm rot="1800000">
            <a:off x="-292783" y="2705725"/>
            <a:ext cx="9769323" cy="144655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rgbClr val="FFFFFF"/>
                </a:solidFill>
              </a:rPr>
              <a:t>ENTWURF – </a:t>
            </a:r>
            <a:br>
              <a:rPr lang="de-DE" sz="4400" b="1" dirty="0">
                <a:solidFill>
                  <a:srgbClr val="FFFFFF"/>
                </a:solidFill>
              </a:rPr>
            </a:br>
            <a:r>
              <a:rPr lang="de-DE" sz="4400" b="1" dirty="0">
                <a:solidFill>
                  <a:srgbClr val="FFFFFF"/>
                </a:solidFill>
              </a:rPr>
              <a:t>BITTE NOCH NICHT NUTZEN</a:t>
            </a:r>
          </a:p>
        </p:txBody>
      </p:sp>
    </p:spTree>
    <p:extLst>
      <p:ext uri="{BB962C8B-B14F-4D97-AF65-F5344CB8AC3E}">
        <p14:creationId xmlns:p14="http://schemas.microsoft.com/office/powerpoint/2010/main" val="3845794978"/>
      </p:ext>
    </p:extLst>
  </p:cSld>
  <p:clrMapOvr>
    <a:masterClrMapping/>
  </p:clrMapOvr>
  <p:transition xmlns:p14="http://schemas.microsoft.com/office/powerpoint/2010/main"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ffeepa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(bitte betiteln: Kaffeepause o.ä.</a:t>
            </a:r>
            <a:endParaRPr lang="de-DE" dirty="0"/>
          </a:p>
        </p:txBody>
      </p:sp>
      <p:sp>
        <p:nvSpPr>
          <p:cNvPr id="3" name="Rechteck 2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Kaffeepause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Diese Folie wird bei Veranstaltungen zur Ankündigung der Kaffeepause genutzt.</a:t>
            </a:r>
          </a:p>
        </p:txBody>
      </p:sp>
      <p:sp>
        <p:nvSpPr>
          <p:cNvPr id="6" name="Textfeld 5"/>
          <p:cNvSpPr txBox="1"/>
          <p:nvPr userDrawn="1"/>
        </p:nvSpPr>
        <p:spPr>
          <a:xfrm rot="1800000">
            <a:off x="-292783" y="2705725"/>
            <a:ext cx="9769323" cy="144655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rgbClr val="FFFFFF"/>
                </a:solidFill>
              </a:rPr>
              <a:t>ENTWURF – </a:t>
            </a:r>
            <a:br>
              <a:rPr lang="de-DE" sz="4400" b="1" dirty="0">
                <a:solidFill>
                  <a:srgbClr val="FFFFFF"/>
                </a:solidFill>
              </a:rPr>
            </a:br>
            <a:r>
              <a:rPr lang="de-DE" sz="4400" b="1" dirty="0">
                <a:solidFill>
                  <a:srgbClr val="FFFFFF"/>
                </a:solidFill>
              </a:rPr>
              <a:t>BITTE NOCH NICHT NUTZEN</a:t>
            </a:r>
          </a:p>
        </p:txBody>
      </p:sp>
    </p:spTree>
    <p:extLst>
      <p:ext uri="{BB962C8B-B14F-4D97-AF65-F5344CB8AC3E}">
        <p14:creationId xmlns:p14="http://schemas.microsoft.com/office/powerpoint/2010/main" val="3083641839"/>
      </p:ext>
    </p:extLst>
  </p:cSld>
  <p:clrMapOvr>
    <a:masterClrMapping/>
  </p:clrMapOvr>
  <p:transition xmlns:p14="http://schemas.microsoft.com/office/powerpoint/2010/main"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ür Veranstalt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7" descr="Titel_Hintergrun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1285860"/>
            <a:ext cx="171451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hteck 14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2800" b="1" dirty="0">
              <a:solidFill>
                <a:srgbClr val="1E2956"/>
              </a:solidFill>
              <a:ea typeface="+mj-ea"/>
            </a:endParaRPr>
          </a:p>
        </p:txBody>
      </p:sp>
      <p:grpSp>
        <p:nvGrpSpPr>
          <p:cNvPr id="2" name="Gruppieren 28"/>
          <p:cNvGrpSpPr/>
          <p:nvPr userDrawn="1"/>
        </p:nvGrpSpPr>
        <p:grpSpPr>
          <a:xfrm>
            <a:off x="180000" y="6215082"/>
            <a:ext cx="8785225" cy="428628"/>
            <a:chOff x="180000" y="6215082"/>
            <a:chExt cx="8785225" cy="428628"/>
          </a:xfrm>
        </p:grpSpPr>
        <p:sp>
          <p:nvSpPr>
            <p:cNvPr id="27" name="Rechteck 26"/>
            <p:cNvSpPr/>
            <p:nvPr userDrawn="1"/>
          </p:nvSpPr>
          <p:spPr>
            <a:xfrm>
              <a:off x="357158" y="6215082"/>
              <a:ext cx="1000132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FFFFFF"/>
                </a:solidFill>
              </a:endParaRPr>
            </a:p>
          </p:txBody>
        </p:sp>
        <p:sp>
          <p:nvSpPr>
            <p:cNvPr id="28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dirty="0">
                <a:solidFill>
                  <a:srgbClr val="1E2959"/>
                </a:solidFill>
              </a:endParaRPr>
            </a:p>
          </p:txBody>
        </p:sp>
      </p:grpSp>
      <p:sp>
        <p:nvSpPr>
          <p:cNvPr id="30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>
              <a:solidFill>
                <a:srgbClr val="1E2959"/>
              </a:solidFill>
            </a:endParaRP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357188" y="3071826"/>
            <a:ext cx="5857886" cy="2357438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</a:lstStyle>
          <a:p>
            <a:pPr>
              <a:lnSpc>
                <a:spcPts val="2100"/>
              </a:lnSpc>
            </a:pP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br>
              <a:rPr lang="de-DE" sz="1400" dirty="0" smtClean="0"/>
            </a:b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endParaRPr lang="de-DE" sz="1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7158" y="2071678"/>
            <a:ext cx="5857916" cy="85725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(Vortragsuntertitel max. 2zeilig)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1" hasCustomPrompt="1"/>
          </p:nvPr>
        </p:nvSpPr>
        <p:spPr>
          <a:xfrm>
            <a:off x="357158" y="5929330"/>
            <a:ext cx="5857915" cy="285752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&lt;Ort&gt;, &lt;Datum ggf. Uhrzeit&gt;</a:t>
            </a:r>
            <a:endParaRPr lang="de-DE"/>
          </a:p>
        </p:txBody>
      </p:sp>
      <p:pic>
        <p:nvPicPr>
          <p:cNvPr id="16" name="Grafik 15" descr="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21" name="Line 18"/>
          <p:cNvSpPr>
            <a:spLocks noChangeShapeType="1"/>
          </p:cNvSpPr>
          <p:nvPr userDrawn="1"/>
        </p:nvSpPr>
        <p:spPr bwMode="auto">
          <a:xfrm>
            <a:off x="358775" y="1857364"/>
            <a:ext cx="6588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>
              <a:solidFill>
                <a:srgbClr val="1E2959"/>
              </a:solidFill>
            </a:endParaRPr>
          </a:p>
        </p:txBody>
      </p:sp>
      <p:sp>
        <p:nvSpPr>
          <p:cNvPr id="36" name="Rechteck 35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Titelfolie für Veranstaltungen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Damit beginnt ein Vortrag in einer OC Veranstaltung.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Haupttitel: 1zeilig!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Untertitel: </a:t>
            </a:r>
            <a:r>
              <a:rPr lang="de-DE" sz="1400" b="1" dirty="0" err="1">
                <a:solidFill>
                  <a:srgbClr val="FFFFFF"/>
                </a:solidFill>
              </a:rPr>
              <a:t>max</a:t>
            </a:r>
            <a:r>
              <a:rPr lang="de-DE" sz="1400" b="1" dirty="0">
                <a:solidFill>
                  <a:srgbClr val="FFFFFF"/>
                </a:solidFill>
              </a:rPr>
              <a:t> 2. Zeilen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Referent: </a:t>
            </a:r>
            <a:r>
              <a:rPr lang="de-DE" sz="1400" dirty="0">
                <a:solidFill>
                  <a:srgbClr val="FFFFFF"/>
                </a:solidFill>
              </a:rPr>
              <a:t>Name, Funktion,</a:t>
            </a:r>
            <a:br>
              <a:rPr lang="de-DE" sz="1400" dirty="0">
                <a:solidFill>
                  <a:srgbClr val="FFFFFF"/>
                </a:solidFill>
              </a:rPr>
            </a:br>
            <a:r>
              <a:rPr lang="de-DE" sz="1400" dirty="0">
                <a:solidFill>
                  <a:srgbClr val="FFFFFF"/>
                </a:solidFill>
              </a:rPr>
              <a:t>OC Niederlassung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Kapitelnummer:</a:t>
            </a:r>
            <a:br>
              <a:rPr lang="de-DE" sz="1400" b="1" dirty="0">
                <a:solidFill>
                  <a:srgbClr val="FFFFFF"/>
                </a:solidFill>
              </a:rPr>
            </a:br>
            <a:r>
              <a:rPr lang="de-DE" sz="1400" b="1" dirty="0">
                <a:solidFill>
                  <a:srgbClr val="FFFFFF"/>
                </a:solidFill>
              </a:rPr>
              <a:t>Die Nummer des Vortrags</a:t>
            </a:r>
            <a:br>
              <a:rPr lang="de-DE" sz="1400" b="1" dirty="0">
                <a:solidFill>
                  <a:srgbClr val="FFFFFF"/>
                </a:solidFill>
              </a:rPr>
            </a:br>
            <a:r>
              <a:rPr lang="de-DE" sz="1400" b="1" dirty="0">
                <a:solidFill>
                  <a:srgbClr val="FFFFFF"/>
                </a:solidFill>
              </a:rPr>
              <a:t>in der Tagesagenda</a:t>
            </a:r>
            <a:endParaRPr lang="de-DE" sz="1400" dirty="0">
              <a:solidFill>
                <a:srgbClr val="FFFFFF"/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Fußzeile</a:t>
            </a:r>
            <a:r>
              <a:rPr lang="de-DE" sz="1400" dirty="0">
                <a:solidFill>
                  <a:srgbClr val="FFFFFF"/>
                </a:solidFill>
              </a:rPr>
              <a:t> mit Haupttitel füllen.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357158" y="928670"/>
            <a:ext cx="6572296" cy="784800"/>
          </a:xfrm>
        </p:spPr>
        <p:txBody>
          <a:bodyPr/>
          <a:lstStyle>
            <a:lvl1pPr>
              <a:defRPr sz="380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 hasCustomPrompt="1"/>
          </p:nvPr>
        </p:nvSpPr>
        <p:spPr>
          <a:xfrm>
            <a:off x="7072330" y="1285872"/>
            <a:ext cx="1714512" cy="1714500"/>
          </a:xfrm>
          <a:solidFill>
            <a:srgbClr val="979A99">
              <a:alpha val="40000"/>
            </a:srgbClr>
          </a:solidFill>
          <a:ln w="9525">
            <a:solidFill>
              <a:srgbClr val="979A99">
                <a:alpha val="40000"/>
              </a:srgbClr>
            </a:solidFill>
          </a:ln>
        </p:spPr>
        <p:txBody>
          <a:bodyPr anchor="ctr" anchorCtr="0">
            <a:noAutofit/>
          </a:bodyPr>
          <a:lstStyle>
            <a:lvl1pPr algn="ctr">
              <a:buNone/>
              <a:defRPr sz="9600">
                <a:solidFill>
                  <a:schemeClr val="bg1"/>
                </a:solidFill>
              </a:defRPr>
            </a:lvl1pPr>
            <a:lvl2pPr algn="ctr">
              <a:buNone/>
              <a:defRPr sz="9600">
                <a:solidFill>
                  <a:schemeClr val="tx1"/>
                </a:solidFill>
              </a:defRPr>
            </a:lvl2pPr>
            <a:lvl3pPr algn="ctr">
              <a:buNone/>
              <a:defRPr sz="9600">
                <a:solidFill>
                  <a:schemeClr val="tx1"/>
                </a:solidFill>
              </a:defRPr>
            </a:lvl3pPr>
            <a:lvl4pPr algn="ctr">
              <a:buNone/>
              <a:defRPr sz="9600">
                <a:solidFill>
                  <a:schemeClr val="tx1"/>
                </a:solidFill>
              </a:defRPr>
            </a:lvl4pPr>
            <a:lvl5pPr algn="ctr">
              <a:buNone/>
              <a:defRPr sz="9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99</a:t>
            </a:r>
            <a:endParaRPr lang="de-DE" dirty="0"/>
          </a:p>
        </p:txBody>
      </p:sp>
      <p:sp>
        <p:nvSpPr>
          <p:cNvPr id="39" name="Rechteck 38"/>
          <p:cNvSpPr/>
          <p:nvPr userDrawn="1"/>
        </p:nvSpPr>
        <p:spPr>
          <a:xfrm>
            <a:off x="7072330" y="3143248"/>
            <a:ext cx="1714512" cy="3071834"/>
          </a:xfrm>
          <a:prstGeom prst="rect">
            <a:avLst/>
          </a:prstGeom>
          <a:solidFill>
            <a:srgbClr val="B0B3B2">
              <a:alpha val="20000"/>
            </a:srgbClr>
          </a:solidFill>
          <a:ln w="9525">
            <a:solidFill>
              <a:srgbClr val="B0B3B2">
                <a:alpha val="20000"/>
              </a:srgbClr>
            </a:solidFill>
          </a:ln>
        </p:spPr>
        <p:txBody>
          <a:bodyPr vert="horz" lIns="0" tIns="0" rIns="0" bIns="0" rtlCol="0" anchor="ctr" anchorCtr="0">
            <a:noAutofit/>
          </a:bodyPr>
          <a:lstStyle/>
          <a:p>
            <a:pPr marL="361950" indent="-361950" algn="ctr">
              <a:spcBef>
                <a:spcPts val="1200"/>
              </a:spcBef>
              <a:buClr>
                <a:srgbClr val="1E2959"/>
              </a:buClr>
              <a:buFont typeface="Wingdings" pitchFamily="2" charset="2"/>
              <a:buNone/>
            </a:pPr>
            <a:endParaRPr lang="de-DE" sz="9600" b="1" dirty="0">
              <a:solidFill>
                <a:srgbClr val="1E2959"/>
              </a:solidFill>
            </a:endParaRPr>
          </a:p>
        </p:txBody>
      </p:sp>
      <p:sp>
        <p:nvSpPr>
          <p:cNvPr id="25" name="Rechteck 24"/>
          <p:cNvSpPr/>
          <p:nvPr userDrawn="1"/>
        </p:nvSpPr>
        <p:spPr>
          <a:xfrm>
            <a:off x="1928794" y="6429396"/>
            <a:ext cx="435771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grpSp>
        <p:nvGrpSpPr>
          <p:cNvPr id="4" name="Gruppieren 45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47" name="Grafik 46" descr="RF-8459650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48" name="Grafik 47" descr="RF-200380389-001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49" name="Grafik 48" descr="RF-IS725-063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50" name="Grafik 49" descr="RF-PAA152000062-neu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51" name="Grafik 50" descr="Headline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1211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Zitat: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Diese Folie wird zum Hervorheben eines einzelnen Zitats genutzt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Der Zitierte muss genannt werden.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323528" y="1052736"/>
            <a:ext cx="856895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23528" y="1605808"/>
            <a:ext cx="11521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b="1" dirty="0">
                <a:solidFill>
                  <a:srgbClr val="979A99"/>
                </a:solidFill>
              </a:rPr>
              <a:t>„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7740352" y="1427683"/>
            <a:ext cx="115212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b="1" dirty="0">
                <a:solidFill>
                  <a:srgbClr val="979A99"/>
                </a:solidFill>
              </a:rPr>
              <a:t>“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7239" y="2479870"/>
            <a:ext cx="6408738" cy="100878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algn="ctr"/>
            <a:r>
              <a:rPr lang="de-DE" sz="2800" b="1" dirty="0" smtClean="0"/>
              <a:t>Hier steht</a:t>
            </a:r>
            <a:r>
              <a:rPr lang="de-DE" sz="2800" b="1" baseline="0" dirty="0" smtClean="0"/>
              <a:t> das Zitat in mind. 22 und max. 28 </a:t>
            </a:r>
            <a:r>
              <a:rPr lang="de-DE" sz="2800" b="1" baseline="0" dirty="0" err="1" smtClean="0"/>
              <a:t>pt</a:t>
            </a:r>
            <a:r>
              <a:rPr lang="de-DE" sz="2800" b="1" baseline="0" dirty="0" smtClean="0"/>
              <a:t> und fett – je nach Länge.</a:t>
            </a:r>
            <a:endParaRPr lang="de-DE" sz="2800" b="1" dirty="0"/>
          </a:p>
        </p:txBody>
      </p:sp>
      <p:sp>
        <p:nvSpPr>
          <p:cNvPr id="9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400529" y="4293096"/>
            <a:ext cx="5399956" cy="504056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algn="r"/>
            <a:r>
              <a:rPr lang="de-DE" sz="1800" b="0" dirty="0" smtClean="0">
                <a:solidFill>
                  <a:schemeClr val="accent2"/>
                </a:solidFill>
              </a:rPr>
              <a:t>Vorname Nachname des Zitierten</a:t>
            </a:r>
            <a:endParaRPr lang="de-DE" sz="1800" b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720956"/>
      </p:ext>
    </p:extLst>
  </p:cSld>
  <p:clrMapOvr>
    <a:masterClrMapping/>
  </p:clrMapOvr>
  <p:transition xmlns:p14="http://schemas.microsoft.com/office/powerpoint/2010/main"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llenverw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pic>
        <p:nvPicPr>
          <p:cNvPr id="1026" name="Picture 2"/>
          <p:cNvPicPr>
            <a:picLocks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5206" y="1368000"/>
            <a:ext cx="1568794" cy="4847082"/>
          </a:xfrm>
          <a:prstGeom prst="rect">
            <a:avLst/>
          </a:prstGeom>
          <a:noFill/>
        </p:spPr>
      </p:pic>
      <p:sp>
        <p:nvSpPr>
          <p:cNvPr id="14" name="Textplatzhalt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7" y="1368000"/>
            <a:ext cx="6715143" cy="4680000"/>
          </a:xfrm>
        </p:spPr>
        <p:txBody>
          <a:bodyPr>
            <a:normAutofit/>
          </a:bodyPr>
          <a:lstStyle>
            <a:lvl1pPr marL="1703388" indent="-1703388">
              <a:buNone/>
              <a:tabLst>
                <a:tab pos="1260475" algn="l"/>
              </a:tabLst>
              <a:defRPr sz="1800" b="0"/>
            </a:lvl1pPr>
          </a:lstStyle>
          <a:p>
            <a:pPr lvl="0"/>
            <a:r>
              <a:rPr lang="de-DE" dirty="0" smtClean="0"/>
              <a:t>[WWWW09] 	Die vier ersten Buchstaben des Autors und zweistelliges Jahr in eckiger Klammer, anschließend der eigentliche Text bestehend aus Autor(en), Titel, Erscheinungsort, Verlag, Jahr bzw. die URL und Datum des Abrufs</a:t>
            </a:r>
          </a:p>
        </p:txBody>
      </p:sp>
      <p:sp>
        <p:nvSpPr>
          <p:cNvPr id="5" name="Textfeld 4"/>
          <p:cNvSpPr txBox="1"/>
          <p:nvPr userDrawn="1"/>
        </p:nvSpPr>
        <p:spPr>
          <a:xfrm rot="1800000">
            <a:off x="-289634" y="2666337"/>
            <a:ext cx="9722325" cy="144655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rgbClr val="FFFFFF"/>
                </a:solidFill>
              </a:rPr>
              <a:t>ENTWURF – </a:t>
            </a:r>
            <a:br>
              <a:rPr lang="de-DE" sz="4400" b="1" dirty="0">
                <a:solidFill>
                  <a:srgbClr val="FFFFFF"/>
                </a:solidFill>
              </a:rPr>
            </a:br>
            <a:r>
              <a:rPr lang="de-DE" sz="4400" b="1" dirty="0">
                <a:solidFill>
                  <a:srgbClr val="FFFFFF"/>
                </a:solidFill>
              </a:rPr>
              <a:t>BITTE NOCH NICHT NUTZEN</a:t>
            </a:r>
          </a:p>
        </p:txBody>
      </p:sp>
      <p:sp>
        <p:nvSpPr>
          <p:cNvPr id="7" name="Rechteck 6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Quellenverweis: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TODO: Foto OC Bibliothek</a:t>
            </a:r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84931"/>
      </p:ext>
    </p:extLst>
  </p:cSld>
  <p:clrMapOvr>
    <a:masterClrMapping/>
  </p:clrMapOvr>
  <p:transition xmlns:p14="http://schemas.microsoft.com/office/powerpoint/2010/main"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60000" y="2304000"/>
            <a:ext cx="2088000" cy="1440000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90000" rIns="90000" bIns="90000"/>
          <a:lstStyle/>
          <a:p>
            <a:pPr algn="r">
              <a:spcBef>
                <a:spcPct val="50000"/>
              </a:spcBef>
            </a:pPr>
            <a:r>
              <a:rPr lang="de-DE" sz="1400" dirty="0">
                <a:solidFill>
                  <a:srgbClr val="4F5151"/>
                </a:solidFill>
              </a:rPr>
              <a:t>Projektbeschreibung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60000" y="3816000"/>
            <a:ext cx="2088000" cy="648000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90000" rIns="90000" bIns="90000"/>
          <a:lstStyle/>
          <a:p>
            <a:pPr algn="r">
              <a:spcBef>
                <a:spcPct val="50000"/>
              </a:spcBef>
            </a:pPr>
            <a:r>
              <a:rPr lang="de-DE" sz="1400" dirty="0">
                <a:solidFill>
                  <a:srgbClr val="4F5151"/>
                </a:solidFill>
              </a:rPr>
              <a:t>Projektdauer/-umfang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60000" y="4536000"/>
            <a:ext cx="2088000" cy="1584000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0000" tIns="90000" rIns="90000" bIns="90000"/>
          <a:lstStyle/>
          <a:p>
            <a:pPr algn="r">
              <a:spcBef>
                <a:spcPct val="50000"/>
              </a:spcBef>
            </a:pPr>
            <a:r>
              <a:rPr lang="de-DE" sz="1400" dirty="0">
                <a:solidFill>
                  <a:srgbClr val="4F5151"/>
                </a:solidFill>
              </a:rPr>
              <a:t>Kundennutzen</a:t>
            </a:r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0" hasCustomPrompt="1"/>
          </p:nvPr>
        </p:nvSpPr>
        <p:spPr>
          <a:xfrm>
            <a:off x="360000" y="1368000"/>
            <a:ext cx="2088000" cy="864000"/>
          </a:xfrm>
          <a:solidFill>
            <a:schemeClr val="accent4"/>
          </a:solidFill>
        </p:spPr>
        <p:txBody>
          <a:bodyPr anchor="ctr" anchorCtr="1"/>
          <a:lstStyle>
            <a:lvl1pPr algn="ctr">
              <a:buNone/>
              <a:defRPr/>
            </a:lvl1pPr>
          </a:lstStyle>
          <a:p>
            <a:r>
              <a:rPr lang="de-DE" smtClean="0"/>
              <a:t>&lt;Kundenlogo&gt;</a:t>
            </a:r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520000" y="1368000"/>
            <a:ext cx="6264000" cy="864000"/>
          </a:xfrm>
          <a:solidFill>
            <a:schemeClr val="bg2"/>
          </a:solidFill>
        </p:spPr>
        <p:txBody>
          <a:bodyPr anchor="ctr" anchorCtr="0"/>
          <a:lstStyle>
            <a:lvl1pPr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&lt;Kunde/Branche&gt;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0" y="2304000"/>
            <a:ext cx="6264000" cy="1440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de-DE" smtClean="0"/>
              <a:t>&lt;Hier sollte eine Kurzbeschreibung des Projektes stehen (2-3 Stichpunkte)&gt;</a:t>
            </a:r>
            <a:endParaRPr lang="de-DE"/>
          </a:p>
        </p:txBody>
      </p:sp>
      <p:sp>
        <p:nvSpPr>
          <p:cNvPr id="25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2520000" y="3816000"/>
            <a:ext cx="6264000" cy="64800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de-DE" smtClean="0"/>
              <a:t>&lt;Projektdauer in Monaten/Jahren&gt;</a:t>
            </a:r>
            <a:br>
              <a:rPr lang="de-DE" smtClean="0"/>
            </a:br>
            <a:r>
              <a:rPr lang="de-DE" smtClean="0"/>
              <a:t>&lt;Projektumfang (Anzahl Personen Kunde und OC / Personentage)&gt;</a:t>
            </a:r>
            <a:endParaRPr lang="de-DE"/>
          </a:p>
        </p:txBody>
      </p:sp>
      <p:sp>
        <p:nvSpPr>
          <p:cNvPr id="26" name="Textplatzhalt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2520000" y="4536000"/>
            <a:ext cx="6264000" cy="1584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de-DE" smtClean="0"/>
              <a:t>&lt;Hier sollte kurz der Kundennutzen beschrieben werden (2-3 Stichpunkte)&gt;</a:t>
            </a:r>
            <a:endParaRPr lang="de-DE"/>
          </a:p>
        </p:txBody>
      </p:sp>
      <p:sp>
        <p:nvSpPr>
          <p:cNvPr id="11" name="Textfeld 10"/>
          <p:cNvSpPr txBox="1"/>
          <p:nvPr userDrawn="1"/>
        </p:nvSpPr>
        <p:spPr>
          <a:xfrm rot="1800000">
            <a:off x="-292783" y="2705725"/>
            <a:ext cx="9769323" cy="144655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de-DE" sz="4400" b="1" dirty="0">
                <a:solidFill>
                  <a:srgbClr val="FFFFFF"/>
                </a:solidFill>
              </a:rPr>
              <a:t>ENTWURF – </a:t>
            </a:r>
            <a:br>
              <a:rPr lang="de-DE" sz="4400" b="1" dirty="0">
                <a:solidFill>
                  <a:srgbClr val="FFFFFF"/>
                </a:solidFill>
              </a:rPr>
            </a:br>
            <a:r>
              <a:rPr lang="de-DE" sz="4400" b="1" dirty="0">
                <a:solidFill>
                  <a:srgbClr val="FFFFFF"/>
                </a:solidFill>
              </a:rPr>
              <a:t>BITTE NOCH NICHT NUTZEN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Referenz: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TODO: Inhalt und Form.</a:t>
            </a:r>
            <a:endParaRPr lang="de-DE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883609"/>
      </p:ext>
    </p:extLst>
  </p:cSld>
  <p:clrMapOvr>
    <a:masterClrMapping/>
  </p:clrMapOvr>
  <p:transition xmlns:p14="http://schemas.microsoft.com/office/powerpoint/2010/main"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uerungsseite (NICHT NUTZEN!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Steuerungsseite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Dieses Layout wird nicht in Präsentationen genutzt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Dient zur Steuerung und um Metainformationen zu halten.</a:t>
            </a:r>
            <a:endParaRPr lang="de-DE" sz="1400" dirty="0">
              <a:solidFill>
                <a:srgbClr val="FFFFFF"/>
              </a:solidFill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Steuerungsseite</a:t>
            </a:r>
          </a:p>
        </p:txBody>
      </p:sp>
    </p:spTree>
    <p:extLst>
      <p:ext uri="{BB962C8B-B14F-4D97-AF65-F5344CB8AC3E}">
        <p14:creationId xmlns:p14="http://schemas.microsoft.com/office/powerpoint/2010/main" val="3536579677"/>
      </p:ext>
    </p:extLst>
  </p:cSld>
  <p:clrMapOvr>
    <a:masterClrMapping/>
  </p:clrMapOvr>
  <p:transition xmlns:p14="http://schemas.microsoft.com/office/powerpoint/2010/main"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2800" b="1" dirty="0">
              <a:solidFill>
                <a:srgbClr val="1E2956"/>
              </a:solidFill>
              <a:ea typeface="+mj-ea"/>
            </a:endParaRPr>
          </a:p>
        </p:txBody>
      </p:sp>
      <p:grpSp>
        <p:nvGrpSpPr>
          <p:cNvPr id="2" name="Gruppieren 17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20" name="Grafik 19" descr="RF-84596508.jp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22" name="Grafik 21" descr="RF-200380389-001.jp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23" name="Grafik 22" descr="RF-IS725-063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24" name="Grafik 23" descr="RF-PAA152000062-neu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31" name="Grafik 30" descr="Headline.png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069700" y="562452"/>
            <a:ext cx="1714294" cy="104814"/>
          </a:xfrm>
          <a:prstGeom prst="rect">
            <a:avLst/>
          </a:prstGeom>
        </p:spPr>
      </p:pic>
      <p:grpSp>
        <p:nvGrpSpPr>
          <p:cNvPr id="4" name="Gruppieren 28"/>
          <p:cNvGrpSpPr/>
          <p:nvPr userDrawn="1"/>
        </p:nvGrpSpPr>
        <p:grpSpPr>
          <a:xfrm>
            <a:off x="180000" y="6215082"/>
            <a:ext cx="8785225" cy="428628"/>
            <a:chOff x="180000" y="6215082"/>
            <a:chExt cx="8785225" cy="428628"/>
          </a:xfrm>
        </p:grpSpPr>
        <p:sp>
          <p:nvSpPr>
            <p:cNvPr id="27" name="Rechteck 26"/>
            <p:cNvSpPr/>
            <p:nvPr userDrawn="1"/>
          </p:nvSpPr>
          <p:spPr>
            <a:xfrm>
              <a:off x="357158" y="6215082"/>
              <a:ext cx="1000132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FFFFFF"/>
                </a:solidFill>
              </a:endParaRPr>
            </a:p>
          </p:txBody>
        </p:sp>
        <p:sp>
          <p:nvSpPr>
            <p:cNvPr id="28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dirty="0">
                <a:solidFill>
                  <a:srgbClr val="1E2959"/>
                </a:solidFill>
              </a:endParaRPr>
            </a:p>
          </p:txBody>
        </p:sp>
      </p:grpSp>
      <p:sp>
        <p:nvSpPr>
          <p:cNvPr id="30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>
              <a:solidFill>
                <a:srgbClr val="1E2959"/>
              </a:solidFill>
            </a:endParaRP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2" hasCustomPrompt="1"/>
          </p:nvPr>
        </p:nvSpPr>
        <p:spPr>
          <a:xfrm>
            <a:off x="6357938" y="3071810"/>
            <a:ext cx="2428875" cy="2357438"/>
          </a:xfrm>
        </p:spPr>
        <p:txBody>
          <a:bodyPr/>
          <a:lstStyle>
            <a:lvl1pPr>
              <a:buNone/>
              <a:defRPr baseline="0"/>
            </a:lvl1pPr>
          </a:lstStyle>
          <a:p>
            <a:r>
              <a:rPr lang="de-DE" dirty="0" smtClean="0"/>
              <a:t>&lt;Bild oder OC-Tätigkeitsfeld-Logo&gt;</a:t>
            </a:r>
            <a:endParaRPr lang="de-DE" dirty="0"/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357188" y="3071826"/>
            <a:ext cx="5857886" cy="2357438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</a:lstStyle>
          <a:p>
            <a:pPr>
              <a:lnSpc>
                <a:spcPts val="2100"/>
              </a:lnSpc>
            </a:pP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br>
              <a:rPr lang="de-DE" sz="1400" dirty="0" smtClean="0"/>
            </a:b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endParaRPr lang="de-DE" sz="1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7158" y="2071678"/>
            <a:ext cx="5857916" cy="85725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(Vortragsuntertitel max. 2zeilig)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1" hasCustomPrompt="1"/>
          </p:nvPr>
        </p:nvSpPr>
        <p:spPr>
          <a:xfrm>
            <a:off x="357158" y="5929330"/>
            <a:ext cx="5857915" cy="285752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&lt;Ort&gt;, &lt;Datum ggf. Uhrzeit&gt;</a:t>
            </a:r>
            <a:endParaRPr lang="de-DE"/>
          </a:p>
        </p:txBody>
      </p:sp>
      <p:pic>
        <p:nvPicPr>
          <p:cNvPr id="16" name="Grafik 15" descr="Logo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21" name="Line 18"/>
          <p:cNvSpPr>
            <a:spLocks noChangeShapeType="1"/>
          </p:cNvSpPr>
          <p:nvPr userDrawn="1"/>
        </p:nvSpPr>
        <p:spPr bwMode="auto">
          <a:xfrm>
            <a:off x="358775" y="1857364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>
              <a:solidFill>
                <a:srgbClr val="1E2959"/>
              </a:solidFill>
            </a:endParaRPr>
          </a:p>
        </p:txBody>
      </p:sp>
      <p:sp>
        <p:nvSpPr>
          <p:cNvPr id="36" name="Rechteck 35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Titelfolie: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Damit beginnt ein Vortrag.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Haupttitel: 1zeilig!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Untertitel: </a:t>
            </a:r>
            <a:r>
              <a:rPr lang="de-DE" sz="1400" b="1" dirty="0" err="1">
                <a:solidFill>
                  <a:srgbClr val="FFFFFF"/>
                </a:solidFill>
              </a:rPr>
              <a:t>max</a:t>
            </a:r>
            <a:r>
              <a:rPr lang="de-DE" sz="1400" b="1" dirty="0">
                <a:solidFill>
                  <a:srgbClr val="FFFFFF"/>
                </a:solidFill>
              </a:rPr>
              <a:t> 2. Zeilen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Referent: </a:t>
            </a:r>
            <a:r>
              <a:rPr lang="de-DE" sz="1400" dirty="0">
                <a:solidFill>
                  <a:srgbClr val="FFFFFF"/>
                </a:solidFill>
              </a:rPr>
              <a:t>Name, Funktion,</a:t>
            </a:r>
            <a:br>
              <a:rPr lang="de-DE" sz="1400" dirty="0">
                <a:solidFill>
                  <a:srgbClr val="FFFFFF"/>
                </a:solidFill>
              </a:rPr>
            </a:br>
            <a:r>
              <a:rPr lang="de-DE" sz="1400" dirty="0">
                <a:solidFill>
                  <a:srgbClr val="FFFFFF"/>
                </a:solidFill>
              </a:rPr>
              <a:t>OC Niederlassung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Logo</a:t>
            </a:r>
            <a:r>
              <a:rPr lang="de-DE" sz="1400" dirty="0">
                <a:solidFill>
                  <a:srgbClr val="FFFFFF"/>
                </a:solidFill>
              </a:rPr>
              <a:t>: Optional. </a:t>
            </a:r>
            <a:br>
              <a:rPr lang="de-DE" sz="1400" dirty="0">
                <a:solidFill>
                  <a:srgbClr val="FFFFFF"/>
                </a:solidFill>
              </a:rPr>
            </a:br>
            <a:r>
              <a:rPr lang="de-DE" sz="1400" dirty="0">
                <a:solidFill>
                  <a:srgbClr val="FFFFFF"/>
                </a:solidFill>
              </a:rPr>
              <a:t>Entweder ein Kunden/ oder themenbezogenes Logo verwenden. Ideal quadratisch, 3 Raster breit.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Fußzeile</a:t>
            </a:r>
            <a:r>
              <a:rPr lang="de-DE" sz="1400" dirty="0">
                <a:solidFill>
                  <a:srgbClr val="FFFFFF"/>
                </a:solidFill>
              </a:rPr>
              <a:t> mit Haupttitel füllen.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357158" y="928670"/>
            <a:ext cx="8431200" cy="784800"/>
          </a:xfrm>
        </p:spPr>
        <p:txBody>
          <a:bodyPr/>
          <a:lstStyle>
            <a:lvl1pPr>
              <a:defRPr sz="380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7183427"/>
      </p:ext>
    </p:extLst>
  </p:cSld>
  <p:clrMapOvr>
    <a:masterClrMapping/>
  </p:clrMapOvr>
  <p:transition xmlns:p14="http://schemas.microsoft.com/office/powerpoint/2010/main"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D8486A4-FD41-4E98-AE08-BF9ECC1F5570}" type="datetimeFigureOut">
              <a:rPr lang="de-DE" smtClean="0"/>
              <a:t>19.12.12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E277336-705E-4AF2-B46E-5292FBA9C0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179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für Veranstaltu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7" descr="Titel_Hintergrund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1285860"/>
            <a:ext cx="171451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hteck 14"/>
          <p:cNvSpPr/>
          <p:nvPr userDrawn="1"/>
        </p:nvSpPr>
        <p:spPr bwMode="auto">
          <a:xfrm>
            <a:off x="179109" y="817365"/>
            <a:ext cx="8777321" cy="206757"/>
          </a:xfrm>
          <a:prstGeom prst="rect">
            <a:avLst/>
          </a:prstGeom>
          <a:solidFill>
            <a:srgbClr val="B1B3B3"/>
          </a:solidFill>
          <a:ln>
            <a:solidFill>
              <a:srgbClr val="B1B3B3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2800" b="1" dirty="0">
              <a:solidFill>
                <a:srgbClr val="1E2956"/>
              </a:solidFill>
              <a:ea typeface="+mj-ea"/>
            </a:endParaRPr>
          </a:p>
        </p:txBody>
      </p:sp>
      <p:grpSp>
        <p:nvGrpSpPr>
          <p:cNvPr id="2" name="Gruppieren 28"/>
          <p:cNvGrpSpPr/>
          <p:nvPr userDrawn="1"/>
        </p:nvGrpSpPr>
        <p:grpSpPr>
          <a:xfrm>
            <a:off x="180000" y="6215082"/>
            <a:ext cx="8785225" cy="428628"/>
            <a:chOff x="180000" y="6215082"/>
            <a:chExt cx="8785225" cy="428628"/>
          </a:xfrm>
        </p:grpSpPr>
        <p:sp>
          <p:nvSpPr>
            <p:cNvPr id="27" name="Rechteck 26"/>
            <p:cNvSpPr/>
            <p:nvPr userDrawn="1"/>
          </p:nvSpPr>
          <p:spPr>
            <a:xfrm>
              <a:off x="357158" y="6215082"/>
              <a:ext cx="1000132" cy="428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rgbClr val="FFFFFF"/>
                </a:solidFill>
              </a:endParaRPr>
            </a:p>
          </p:txBody>
        </p:sp>
        <p:sp>
          <p:nvSpPr>
            <p:cNvPr id="28" name="Line 48"/>
            <p:cNvSpPr>
              <a:spLocks noChangeShapeType="1"/>
            </p:cNvSpPr>
            <p:nvPr userDrawn="1"/>
          </p:nvSpPr>
          <p:spPr bwMode="auto">
            <a:xfrm>
              <a:off x="180000" y="6403975"/>
              <a:ext cx="8785225" cy="0"/>
            </a:xfrm>
            <a:prstGeom prst="line">
              <a:avLst/>
            </a:prstGeom>
            <a:noFill/>
            <a:ln w="9525">
              <a:solidFill>
                <a:srgbClr val="B1B3B3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de-DE" dirty="0">
                <a:solidFill>
                  <a:srgbClr val="1E2959"/>
                </a:solidFill>
              </a:endParaRPr>
            </a:p>
          </p:txBody>
        </p:sp>
      </p:grpSp>
      <p:sp>
        <p:nvSpPr>
          <p:cNvPr id="30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>
              <a:solidFill>
                <a:srgbClr val="1E2959"/>
              </a:solidFill>
            </a:endParaRPr>
          </a:p>
        </p:txBody>
      </p:sp>
      <p:sp>
        <p:nvSpPr>
          <p:cNvPr id="12" name="Inhaltsplatzhalter 11"/>
          <p:cNvSpPr>
            <a:spLocks noGrp="1"/>
          </p:cNvSpPr>
          <p:nvPr>
            <p:ph sz="quarter" idx="10" hasCustomPrompt="1"/>
          </p:nvPr>
        </p:nvSpPr>
        <p:spPr>
          <a:xfrm>
            <a:off x="357188" y="3071826"/>
            <a:ext cx="5857886" cy="2357438"/>
          </a:xfrm>
        </p:spPr>
        <p:txBody>
          <a:bodyPr>
            <a:noAutofit/>
          </a:bodyPr>
          <a:lstStyle>
            <a:lvl1pPr marL="0" indent="0">
              <a:buNone/>
              <a:defRPr b="0"/>
            </a:lvl1pPr>
          </a:lstStyle>
          <a:p>
            <a:pPr>
              <a:lnSpc>
                <a:spcPts val="2100"/>
              </a:lnSpc>
            </a:pP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br>
              <a:rPr lang="de-DE" sz="1400" dirty="0" smtClean="0"/>
            </a:br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800" b="1" dirty="0" smtClean="0"/>
              <a:t>&lt;Name&gt;, &lt;Funktion&gt;</a:t>
            </a:r>
            <a:br>
              <a:rPr lang="de-DE" sz="1800" b="1" dirty="0" smtClean="0"/>
            </a:br>
            <a:r>
              <a:rPr lang="de-DE" sz="1400" dirty="0" smtClean="0"/>
              <a:t>OPITZ CONSULTING &lt;Niederlassung&gt; GmbH</a:t>
            </a:r>
            <a:endParaRPr lang="de-DE" sz="14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57158" y="2071678"/>
            <a:ext cx="5857916" cy="857256"/>
          </a:xfrm>
        </p:spPr>
        <p:txBody>
          <a:bodyPr>
            <a:noAutofit/>
          </a:bodyPr>
          <a:lstStyle>
            <a:lvl1pPr marL="0" indent="0" algn="l">
              <a:lnSpc>
                <a:spcPts val="3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(Vortragsuntertitel max. 2zeilig)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quarter" idx="11" hasCustomPrompt="1"/>
          </p:nvPr>
        </p:nvSpPr>
        <p:spPr>
          <a:xfrm>
            <a:off x="357158" y="5929330"/>
            <a:ext cx="5857915" cy="285752"/>
          </a:xfrm>
        </p:spPr>
        <p:txBody>
          <a:bodyPr>
            <a:noAutofit/>
          </a:bodyPr>
          <a:lstStyle>
            <a:lvl1pPr>
              <a:buNone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&lt;Ort&gt;, &lt;Datum ggf. Uhrzeit&gt;</a:t>
            </a:r>
            <a:endParaRPr lang="de-DE"/>
          </a:p>
        </p:txBody>
      </p:sp>
      <p:pic>
        <p:nvPicPr>
          <p:cNvPr id="16" name="Grafik 15" descr="Logo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3600" y="291754"/>
            <a:ext cx="1189260" cy="452550"/>
          </a:xfrm>
          <a:prstGeom prst="rect">
            <a:avLst/>
          </a:prstGeom>
        </p:spPr>
      </p:pic>
      <p:sp>
        <p:nvSpPr>
          <p:cNvPr id="21" name="Line 18"/>
          <p:cNvSpPr>
            <a:spLocks noChangeShapeType="1"/>
          </p:cNvSpPr>
          <p:nvPr userDrawn="1"/>
        </p:nvSpPr>
        <p:spPr bwMode="auto">
          <a:xfrm>
            <a:off x="358775" y="1857364"/>
            <a:ext cx="6588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 dirty="0">
              <a:solidFill>
                <a:srgbClr val="1E2959"/>
              </a:solidFill>
            </a:endParaRPr>
          </a:p>
        </p:txBody>
      </p:sp>
      <p:sp>
        <p:nvSpPr>
          <p:cNvPr id="36" name="Rechteck 35"/>
          <p:cNvSpPr/>
          <p:nvPr userDrawn="1"/>
        </p:nvSpPr>
        <p:spPr>
          <a:xfrm>
            <a:off x="-3060848" y="0"/>
            <a:ext cx="2703626" cy="386104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Titelfolie für Veranstaltungen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Damit beginnt ein Vortrag in einer OC Veranstaltung.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Haupttitel: 1zeilig!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Untertitel: </a:t>
            </a:r>
            <a:r>
              <a:rPr lang="de-DE" sz="1400" b="1" dirty="0" err="1">
                <a:solidFill>
                  <a:srgbClr val="FFFFFF"/>
                </a:solidFill>
              </a:rPr>
              <a:t>max</a:t>
            </a:r>
            <a:r>
              <a:rPr lang="de-DE" sz="1400" b="1" dirty="0">
                <a:solidFill>
                  <a:srgbClr val="FFFFFF"/>
                </a:solidFill>
              </a:rPr>
              <a:t> 2. Zeilen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Referent: </a:t>
            </a:r>
            <a:r>
              <a:rPr lang="de-DE" sz="1400" dirty="0">
                <a:solidFill>
                  <a:srgbClr val="FFFFFF"/>
                </a:solidFill>
              </a:rPr>
              <a:t>Name, Funktion,</a:t>
            </a:r>
            <a:br>
              <a:rPr lang="de-DE" sz="1400" dirty="0">
                <a:solidFill>
                  <a:srgbClr val="FFFFFF"/>
                </a:solidFill>
              </a:rPr>
            </a:br>
            <a:r>
              <a:rPr lang="de-DE" sz="1400" dirty="0">
                <a:solidFill>
                  <a:srgbClr val="FFFFFF"/>
                </a:solidFill>
              </a:rPr>
              <a:t>OC Niederlassung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Kapitelnummer:</a:t>
            </a:r>
            <a:br>
              <a:rPr lang="de-DE" sz="1400" b="1" dirty="0">
                <a:solidFill>
                  <a:srgbClr val="FFFFFF"/>
                </a:solidFill>
              </a:rPr>
            </a:br>
            <a:r>
              <a:rPr lang="de-DE" sz="1400" b="1" dirty="0">
                <a:solidFill>
                  <a:srgbClr val="FFFFFF"/>
                </a:solidFill>
              </a:rPr>
              <a:t>Die Nummer des Vortrags</a:t>
            </a:r>
            <a:br>
              <a:rPr lang="de-DE" sz="1400" b="1" dirty="0">
                <a:solidFill>
                  <a:srgbClr val="FFFFFF"/>
                </a:solidFill>
              </a:rPr>
            </a:br>
            <a:r>
              <a:rPr lang="de-DE" sz="1400" b="1" dirty="0">
                <a:solidFill>
                  <a:srgbClr val="FFFFFF"/>
                </a:solidFill>
              </a:rPr>
              <a:t>in der Tagesagenda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Im Quadrat darunter sollte ein Bild zum Tätigkeitsfeld oder ein </a:t>
            </a:r>
            <a:r>
              <a:rPr lang="de-DE" sz="1400" b="1" dirty="0" err="1">
                <a:solidFill>
                  <a:srgbClr val="FFFFFF"/>
                </a:solidFill>
              </a:rPr>
              <a:t>Keyvisual</a:t>
            </a:r>
            <a:r>
              <a:rPr lang="de-DE" sz="1400" b="1" dirty="0">
                <a:solidFill>
                  <a:srgbClr val="FFFFFF"/>
                </a:solidFill>
              </a:rPr>
              <a:t> zum Thema eingefügt werden</a:t>
            </a:r>
            <a:endParaRPr lang="de-DE" sz="1400" dirty="0">
              <a:solidFill>
                <a:srgbClr val="FFFFFF"/>
              </a:solidFill>
            </a:endParaRP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Fußzeile</a:t>
            </a:r>
            <a:r>
              <a:rPr lang="de-DE" sz="1400" dirty="0">
                <a:solidFill>
                  <a:srgbClr val="FFFFFF"/>
                </a:solidFill>
              </a:rPr>
              <a:t> mit Haupttitel füllen.</a:t>
            </a:r>
          </a:p>
        </p:txBody>
      </p:sp>
      <p:sp>
        <p:nvSpPr>
          <p:cNvPr id="26" name="Titel 25"/>
          <p:cNvSpPr>
            <a:spLocks noGrp="1"/>
          </p:cNvSpPr>
          <p:nvPr>
            <p:ph type="title"/>
          </p:nvPr>
        </p:nvSpPr>
        <p:spPr>
          <a:xfrm>
            <a:off x="357158" y="928670"/>
            <a:ext cx="6572296" cy="784800"/>
          </a:xfrm>
        </p:spPr>
        <p:txBody>
          <a:bodyPr/>
          <a:lstStyle>
            <a:lvl1pPr>
              <a:defRPr sz="3800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3" name="Textplatzhalter 32"/>
          <p:cNvSpPr>
            <a:spLocks noGrp="1"/>
          </p:cNvSpPr>
          <p:nvPr>
            <p:ph type="body" sz="quarter" idx="12" hasCustomPrompt="1"/>
          </p:nvPr>
        </p:nvSpPr>
        <p:spPr>
          <a:xfrm>
            <a:off x="7072330" y="1285872"/>
            <a:ext cx="1714512" cy="1714500"/>
          </a:xfrm>
          <a:solidFill>
            <a:srgbClr val="979A99">
              <a:alpha val="40000"/>
            </a:srgbClr>
          </a:solidFill>
          <a:ln w="9525">
            <a:solidFill>
              <a:srgbClr val="979A99">
                <a:alpha val="40000"/>
              </a:srgbClr>
            </a:solidFill>
          </a:ln>
        </p:spPr>
        <p:txBody>
          <a:bodyPr anchor="ctr" anchorCtr="0">
            <a:noAutofit/>
          </a:bodyPr>
          <a:lstStyle>
            <a:lvl1pPr algn="ctr">
              <a:buNone/>
              <a:defRPr sz="9600">
                <a:solidFill>
                  <a:schemeClr val="bg1"/>
                </a:solidFill>
              </a:defRPr>
            </a:lvl1pPr>
            <a:lvl2pPr algn="ctr">
              <a:buNone/>
              <a:defRPr sz="9600">
                <a:solidFill>
                  <a:schemeClr val="tx1"/>
                </a:solidFill>
              </a:defRPr>
            </a:lvl2pPr>
            <a:lvl3pPr algn="ctr">
              <a:buNone/>
              <a:defRPr sz="9600">
                <a:solidFill>
                  <a:schemeClr val="tx1"/>
                </a:solidFill>
              </a:defRPr>
            </a:lvl3pPr>
            <a:lvl4pPr algn="ctr">
              <a:buNone/>
              <a:defRPr sz="9600">
                <a:solidFill>
                  <a:schemeClr val="tx1"/>
                </a:solidFill>
              </a:defRPr>
            </a:lvl4pPr>
            <a:lvl5pPr algn="ctr">
              <a:buNone/>
              <a:defRPr sz="96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99</a:t>
            </a:r>
            <a:endParaRPr lang="de-DE" dirty="0"/>
          </a:p>
        </p:txBody>
      </p:sp>
      <p:sp>
        <p:nvSpPr>
          <p:cNvPr id="25" name="Rechteck 24"/>
          <p:cNvSpPr/>
          <p:nvPr userDrawn="1"/>
        </p:nvSpPr>
        <p:spPr>
          <a:xfrm>
            <a:off x="1928794" y="6429396"/>
            <a:ext cx="4357718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grpSp>
        <p:nvGrpSpPr>
          <p:cNvPr id="4" name="Gruppieren 45"/>
          <p:cNvGrpSpPr/>
          <p:nvPr userDrawn="1"/>
        </p:nvGrpSpPr>
        <p:grpSpPr>
          <a:xfrm>
            <a:off x="7070731" y="716741"/>
            <a:ext cx="1716111" cy="401643"/>
            <a:chOff x="7054884" y="727038"/>
            <a:chExt cx="1716111" cy="401643"/>
          </a:xfrm>
        </p:grpSpPr>
        <p:pic>
          <p:nvPicPr>
            <p:cNvPr id="47" name="Grafik 46" descr="RF-84596508.jpg"/>
            <p:cNvPicPr>
              <a:picLocks noChangeAspect="1"/>
            </p:cNvPicPr>
            <p:nvPr userDrawn="1"/>
          </p:nvPicPr>
          <p:blipFill>
            <a:blip r:embed="rId4" cstate="print"/>
            <a:stretch>
              <a:fillRect/>
            </a:stretch>
          </p:blipFill>
          <p:spPr>
            <a:xfrm>
              <a:off x="7493040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48" name="Grafik 47" descr="RF-200380389-001.jpg"/>
            <p:cNvPicPr>
              <a:picLocks noChangeAspect="1"/>
            </p:cNvPicPr>
            <p:nvPr userDrawn="1"/>
          </p:nvPicPr>
          <p:blipFill>
            <a:blip r:embed="rId5" cstate="print"/>
            <a:stretch>
              <a:fillRect/>
            </a:stretch>
          </p:blipFill>
          <p:spPr>
            <a:xfrm>
              <a:off x="7054884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49" name="Grafik 48" descr="RF-IS725-063.jpg"/>
            <p:cNvPicPr>
              <a:picLocks noChangeAspect="1"/>
            </p:cNvPicPr>
            <p:nvPr userDrawn="1"/>
          </p:nvPicPr>
          <p:blipFill>
            <a:blip r:embed="rId6" cstate="print"/>
            <a:stretch>
              <a:fillRect/>
            </a:stretch>
          </p:blipFill>
          <p:spPr>
            <a:xfrm>
              <a:off x="8369352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  <p:pic>
          <p:nvPicPr>
            <p:cNvPr id="50" name="Grafik 49" descr="RF-PAA152000062-neu.jpg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>
              <a:off x="7931196" y="727038"/>
              <a:ext cx="401643" cy="401643"/>
            </a:xfrm>
            <a:prstGeom prst="rect">
              <a:avLst/>
            </a:prstGeom>
            <a:ln w="36000">
              <a:solidFill>
                <a:srgbClr val="FFFFFF"/>
              </a:solidFill>
            </a:ln>
          </p:spPr>
        </p:pic>
      </p:grpSp>
      <p:pic>
        <p:nvPicPr>
          <p:cNvPr id="51" name="Grafik 50" descr="Headline.png"/>
          <p:cNvPicPr>
            <a:picLocks noChangeAspect="1"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7069701" y="562452"/>
            <a:ext cx="1714291" cy="104814"/>
          </a:xfrm>
          <a:prstGeom prst="rect">
            <a:avLst/>
          </a:prstGeom>
        </p:spPr>
      </p:pic>
      <p:sp>
        <p:nvSpPr>
          <p:cNvPr id="24" name="Bildplatzhalter 18"/>
          <p:cNvSpPr>
            <a:spLocks noGrp="1"/>
          </p:cNvSpPr>
          <p:nvPr>
            <p:ph type="pic" sz="quarter" idx="13" hasCustomPrompt="1"/>
          </p:nvPr>
        </p:nvSpPr>
        <p:spPr>
          <a:xfrm>
            <a:off x="7067588" y="3154455"/>
            <a:ext cx="1713600" cy="1713600"/>
          </a:xfrm>
        </p:spPr>
        <p:txBody>
          <a:bodyPr/>
          <a:lstStyle>
            <a:lvl1pPr>
              <a:buNone/>
              <a:defRPr baseline="0"/>
            </a:lvl1pPr>
          </a:lstStyle>
          <a:p>
            <a:r>
              <a:rPr lang="de-DE" dirty="0" smtClean="0"/>
              <a:t>&lt;Bild zu Tätigkeitsfeld oder </a:t>
            </a:r>
            <a:r>
              <a:rPr lang="de-DE" dirty="0" err="1" smtClean="0"/>
              <a:t>Keyvisual</a:t>
            </a:r>
            <a:r>
              <a:rPr lang="de-DE" dirty="0" smtClean="0"/>
              <a:t> zu Thema&gt;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238810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8426842" cy="864000"/>
          </a:xfrm>
        </p:spPr>
        <p:txBody>
          <a:bodyPr/>
          <a:lstStyle>
            <a:lvl1pPr>
              <a:lnSpc>
                <a:spcPts val="3000"/>
              </a:lnSpc>
              <a:defRPr sz="2800" baseline="0"/>
            </a:lvl1pPr>
          </a:lstStyle>
          <a:p>
            <a:r>
              <a:rPr lang="de-DE" dirty="0" smtClean="0"/>
              <a:t>(Folientitel max. 2zeilig)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367999"/>
            <a:ext cx="8424000" cy="4824000"/>
          </a:xfrm>
        </p:spPr>
        <p:txBody>
          <a:bodyPr>
            <a:noAutofit/>
          </a:bodyPr>
          <a:lstStyle>
            <a:lvl1pPr marL="355600" indent="-355600">
              <a:spcBef>
                <a:spcPts val="1200"/>
              </a:spcBef>
              <a:defRPr sz="2200"/>
            </a:lvl1pPr>
            <a:lvl2pPr marL="627063" indent="-271463">
              <a:defRPr/>
            </a:lvl2pPr>
            <a:lvl3pPr marL="900113" indent="-273050">
              <a:defRPr/>
            </a:lvl3pPr>
            <a:lvl4pPr marL="1077913" indent="-177800">
              <a:buFont typeface="Wingdings" pitchFamily="2" charset="2"/>
              <a:buChar char=""/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Titel und Inhalt: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Dies ist das </a:t>
            </a:r>
            <a:r>
              <a:rPr lang="de-DE" sz="1400" b="1" dirty="0" err="1">
                <a:solidFill>
                  <a:srgbClr val="FFFFFF"/>
                </a:solidFill>
              </a:rPr>
              <a:t>Haupttemplate</a:t>
            </a:r>
            <a:r>
              <a:rPr lang="de-DE" sz="1400" b="1" dirty="0">
                <a:solidFill>
                  <a:srgbClr val="FFFFFF"/>
                </a:solidFill>
              </a:rPr>
              <a:t> für Inhaltsseiten.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Titel: </a:t>
            </a:r>
            <a:r>
              <a:rPr lang="de-DE" sz="1400" dirty="0">
                <a:solidFill>
                  <a:srgbClr val="FFFFFF"/>
                </a:solidFill>
              </a:rPr>
              <a:t>1-2zeilig!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Inhalt: </a:t>
            </a:r>
          </a:p>
          <a:p>
            <a:pPr marL="355600" lvl="1" indent="-177800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3-7 Punkte o 2-3 Hauptpunkte mit Unterpunkten</a:t>
            </a:r>
          </a:p>
          <a:p>
            <a:pPr marL="355600" lvl="1" indent="-177800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Max bis zur 3. Ebene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Logo: </a:t>
            </a:r>
            <a:r>
              <a:rPr lang="de-DE" sz="1400" dirty="0">
                <a:solidFill>
                  <a:srgbClr val="FFFFFF"/>
                </a:solidFill>
              </a:rPr>
              <a:t>optional. rechts des Titels zwischen den letzten beiden Rastern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Fußzeile</a:t>
            </a:r>
            <a:r>
              <a:rPr lang="de-DE" sz="1400" dirty="0">
                <a:solidFill>
                  <a:srgbClr val="FFFFFF"/>
                </a:solidFill>
              </a:rPr>
              <a:t> mit Haupttitel füllen.</a:t>
            </a:r>
          </a:p>
        </p:txBody>
      </p:sp>
    </p:spTree>
    <p:extLst>
      <p:ext uri="{BB962C8B-B14F-4D97-AF65-F5344CB8AC3E}">
        <p14:creationId xmlns:p14="http://schemas.microsoft.com/office/powerpoint/2010/main" val="3643117578"/>
      </p:ext>
    </p:extLst>
  </p:cSld>
  <p:clrMapOvr>
    <a:masterClrMapping/>
  </p:clrMapOvr>
  <p:transition xmlns:p14="http://schemas.microsoft.com/office/powerpoint/2010/main"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8426842" cy="864000"/>
          </a:xfrm>
        </p:spPr>
        <p:txBody>
          <a:bodyPr/>
          <a:lstStyle>
            <a:lvl1pPr>
              <a:lnSpc>
                <a:spcPts val="3000"/>
              </a:lnSpc>
              <a:defRPr sz="2800" baseline="0"/>
            </a:lvl1pPr>
          </a:lstStyle>
          <a:p>
            <a:r>
              <a:rPr lang="de-DE" dirty="0" smtClean="0"/>
              <a:t>(Folientitel max. 2zeilig)</a:t>
            </a:r>
            <a:endParaRPr lang="de-DE" dirty="0"/>
          </a:p>
        </p:txBody>
      </p:sp>
      <p:sp>
        <p:nvSpPr>
          <p:cNvPr id="8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Nur Titel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Dies ist eine Variante des </a:t>
            </a:r>
            <a:r>
              <a:rPr lang="de-DE" sz="1400" b="1" dirty="0" err="1">
                <a:solidFill>
                  <a:srgbClr val="FFFFFF"/>
                </a:solidFill>
              </a:rPr>
              <a:t>Haupttemplates</a:t>
            </a:r>
            <a:r>
              <a:rPr lang="de-DE" sz="1400" b="1" dirty="0">
                <a:solidFill>
                  <a:srgbClr val="FFFFFF"/>
                </a:solidFill>
              </a:rPr>
              <a:t> für Inhaltsseiten, ohne vordefinierten Textbereich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Titel: </a:t>
            </a:r>
            <a:r>
              <a:rPr lang="de-DE" sz="1400" dirty="0">
                <a:solidFill>
                  <a:srgbClr val="FFFFFF"/>
                </a:solidFill>
              </a:rPr>
              <a:t>1-2zeilig!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Inhalt: </a:t>
            </a:r>
          </a:p>
          <a:p>
            <a:pPr marL="355600" lvl="1" indent="-177800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Grafik/Diagramm etc. aus externen Quellen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Logo: </a:t>
            </a:r>
            <a:r>
              <a:rPr lang="de-DE" sz="1400" dirty="0">
                <a:solidFill>
                  <a:srgbClr val="FFFFFF"/>
                </a:solidFill>
              </a:rPr>
              <a:t>optional. rechts des Titels zwischen den letzten beiden Rastern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Fußzeile</a:t>
            </a:r>
            <a:r>
              <a:rPr lang="de-DE" sz="1400" dirty="0">
                <a:solidFill>
                  <a:srgbClr val="FFFFFF"/>
                </a:solidFill>
              </a:rPr>
              <a:t> mit Haupttitel füllen.</a:t>
            </a:r>
          </a:p>
        </p:txBody>
      </p:sp>
    </p:spTree>
    <p:extLst>
      <p:ext uri="{BB962C8B-B14F-4D97-AF65-F5344CB8AC3E}">
        <p14:creationId xmlns:p14="http://schemas.microsoft.com/office/powerpoint/2010/main" val="539937538"/>
      </p:ext>
    </p:extLst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Folie nur mit Bild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TODO: Design und Inhalt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Dies ist eine Variante des Haupttemplates für Seiten mit einem großflächigen Bild und ohne Textbereich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Titel: </a:t>
            </a:r>
            <a:r>
              <a:rPr lang="de-DE" sz="1400" dirty="0">
                <a:solidFill>
                  <a:srgbClr val="FFFFFF"/>
                </a:solidFill>
              </a:rPr>
              <a:t>ohne Titel!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Inhalt: </a:t>
            </a:r>
          </a:p>
          <a:p>
            <a:pPr marL="355600" lvl="1" indent="-177800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Grafik/Diagramm etc. aus externen Quellen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Fußzeile:</a:t>
            </a:r>
            <a:r>
              <a:rPr lang="de-DE" sz="1400" dirty="0">
                <a:solidFill>
                  <a:srgbClr val="FFFFFF"/>
                </a:solidFill>
              </a:rPr>
              <a:t> ohne Fußzeile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251520" y="980728"/>
            <a:ext cx="864096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8" name="Bildplatzhalter 18"/>
          <p:cNvSpPr>
            <a:spLocks noGrp="1"/>
          </p:cNvSpPr>
          <p:nvPr>
            <p:ph type="pic" sz="quarter" idx="13" hasCustomPrompt="1"/>
          </p:nvPr>
        </p:nvSpPr>
        <p:spPr>
          <a:xfrm>
            <a:off x="359909" y="404664"/>
            <a:ext cx="8427600" cy="5616624"/>
          </a:xfrm>
        </p:spPr>
        <p:txBody>
          <a:bodyPr/>
          <a:lstStyle>
            <a:lvl1pPr>
              <a:buNone/>
              <a:defRPr baseline="0"/>
            </a:lvl1pPr>
          </a:lstStyle>
          <a:p>
            <a:r>
              <a:rPr lang="de-DE" dirty="0" smtClean="0"/>
              <a:t>&lt;Großflächiges Bild / Foto / Grafik&gt;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7782952"/>
      </p:ext>
    </p:extLst>
  </p:cSld>
  <p:clrMapOvr>
    <a:masterClrMapping/>
  </p:clrMapOvr>
  <p:transition xmlns:p14="http://schemas.microsoft.com/office/powerpoint/2010/main"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8426842" cy="864000"/>
          </a:xfrm>
        </p:spPr>
        <p:txBody>
          <a:bodyPr/>
          <a:lstStyle>
            <a:lvl1pPr>
              <a:lnSpc>
                <a:spcPts val="3000"/>
              </a:lnSpc>
              <a:defRPr sz="2800" baseline="0"/>
            </a:lvl1pPr>
          </a:lstStyle>
          <a:p>
            <a:r>
              <a:rPr lang="de-DE" dirty="0" smtClean="0"/>
              <a:t>(hier die Agenda betiteln </a:t>
            </a:r>
            <a:r>
              <a:rPr lang="de-DE" dirty="0" err="1" smtClean="0"/>
              <a:t>bsp</a:t>
            </a:r>
            <a:r>
              <a:rPr lang="de-DE" dirty="0" smtClean="0"/>
              <a:t>. mit Agenda)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60000" y="1367999"/>
            <a:ext cx="8424000" cy="4824000"/>
          </a:xfrm>
        </p:spPr>
        <p:txBody>
          <a:bodyPr>
            <a:noAutofit/>
          </a:bodyPr>
          <a:lstStyle>
            <a:lvl1pPr marL="536575" indent="-536575">
              <a:lnSpc>
                <a:spcPct val="100000"/>
              </a:lnSpc>
              <a:spcBef>
                <a:spcPts val="3000"/>
              </a:spcBef>
              <a:buSzPct val="150000"/>
              <a:buFont typeface="+mj-lt"/>
              <a:buAutoNum type="arabicPeriod"/>
              <a:defRPr sz="2200" baseline="0"/>
            </a:lvl1pPr>
            <a:lvl2pPr marL="803275" indent="-266700">
              <a:defRPr baseline="0"/>
            </a:lvl2pPr>
            <a:lvl3pPr marL="900113" indent="-273050">
              <a:defRPr/>
            </a:lvl3pPr>
            <a:lvl4pPr marL="1077913" indent="-177800">
              <a:buFont typeface="Wingdings" pitchFamily="2" charset="2"/>
              <a:buChar char=""/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dirty="0" smtClean="0"/>
              <a:t>Hier den Titel für Teil 1 der Präsentation eingeben usw.</a:t>
            </a:r>
          </a:p>
          <a:p>
            <a:pPr lvl="1"/>
            <a:r>
              <a:rPr lang="de-DE" dirty="0" smtClean="0"/>
              <a:t>Ggf. weitere Details zu Teil 1</a:t>
            </a:r>
          </a:p>
          <a:p>
            <a:pPr lvl="1"/>
            <a:r>
              <a:rPr lang="de-DE" dirty="0" smtClean="0"/>
              <a:t>Ggf. weitere Details zu Teil 1</a:t>
            </a:r>
          </a:p>
          <a:p>
            <a:pPr lvl="0"/>
            <a:r>
              <a:rPr lang="de-DE" dirty="0" smtClean="0"/>
              <a:t>Hier den Titel für Teil 2 der Präsentation eingeben</a:t>
            </a:r>
          </a:p>
          <a:p>
            <a:pPr lvl="1"/>
            <a:r>
              <a:rPr lang="de-DE" dirty="0" smtClean="0"/>
              <a:t>Usw.</a:t>
            </a:r>
          </a:p>
          <a:p>
            <a:pPr lvl="0"/>
            <a:r>
              <a:rPr lang="de-DE" dirty="0" smtClean="0"/>
              <a:t>Usw.</a:t>
            </a:r>
          </a:p>
        </p:txBody>
      </p:sp>
      <p:sp>
        <p:nvSpPr>
          <p:cNvPr id="8" name="Line 18"/>
          <p:cNvSpPr>
            <a:spLocks noChangeShapeType="1"/>
          </p:cNvSpPr>
          <p:nvPr userDrawn="1"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Agenda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Diese Folie dient zur Darstellung der Agenda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Haupttitel: 1zeilig!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Die Agenda sollte möglichst nur die Hauptteile erläutern.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Die 1. Ebene ist </a:t>
            </a:r>
            <a:r>
              <a:rPr lang="de-DE" sz="1400" b="1" dirty="0" err="1">
                <a:solidFill>
                  <a:srgbClr val="FFFFFF"/>
                </a:solidFill>
              </a:rPr>
              <a:t>numeriert</a:t>
            </a:r>
            <a:r>
              <a:rPr lang="de-DE" sz="1400" b="1" dirty="0">
                <a:solidFill>
                  <a:srgbClr val="FFFFFF"/>
                </a:solidFill>
              </a:rPr>
              <a:t>, 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Sofern Ebene 2 genutzt wird, ist </a:t>
            </a:r>
            <a:r>
              <a:rPr lang="de-DE" sz="1400" b="1">
                <a:solidFill>
                  <a:srgbClr val="FFFFFF"/>
                </a:solidFill>
              </a:rPr>
              <a:t>diese als </a:t>
            </a:r>
            <a:r>
              <a:rPr lang="de-DE" sz="1400" b="1" dirty="0">
                <a:solidFill>
                  <a:srgbClr val="FFFFFF"/>
                </a:solidFill>
              </a:rPr>
              <a:t>Spiegelstrichaufzählung zu gestalten.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Wichtig: Die Agenda ist kein Inhaltsverzeichnis!!!</a:t>
            </a:r>
          </a:p>
        </p:txBody>
      </p:sp>
    </p:spTree>
    <p:extLst>
      <p:ext uri="{BB962C8B-B14F-4D97-AF65-F5344CB8AC3E}">
        <p14:creationId xmlns:p14="http://schemas.microsoft.com/office/powerpoint/2010/main" val="2126572200"/>
      </p:ext>
    </p:extLst>
  </p:cSld>
  <p:clrMapOvr>
    <a:masterClrMapping/>
  </p:clrMapOvr>
  <p:transition xmlns:p14="http://schemas.microsoft.com/office/powerpoint/2010/main"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nhaltsplatzhalter 15"/>
          <p:cNvSpPr>
            <a:spLocks noGrp="1"/>
          </p:cNvSpPr>
          <p:nvPr>
            <p:ph sz="quarter" idx="11"/>
          </p:nvPr>
        </p:nvSpPr>
        <p:spPr>
          <a:xfrm>
            <a:off x="4643438" y="1368000"/>
            <a:ext cx="4140000" cy="4680000"/>
          </a:xfrm>
        </p:spPr>
        <p:txBody>
          <a:bodyPr>
            <a:noAutofit/>
          </a:bodyPr>
          <a:lstStyle>
            <a:lvl2pPr marL="627063" indent="-271463">
              <a:defRPr/>
            </a:lvl2pPr>
            <a:lvl3pPr marL="900113" indent="-273050">
              <a:defRPr/>
            </a:lvl3pPr>
            <a:lvl4pPr marL="1077913" indent="-177800"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Inhaltsplatzhalter 15"/>
          <p:cNvSpPr>
            <a:spLocks noGrp="1"/>
          </p:cNvSpPr>
          <p:nvPr>
            <p:ph sz="quarter" idx="10"/>
          </p:nvPr>
        </p:nvSpPr>
        <p:spPr>
          <a:xfrm>
            <a:off x="360000" y="1368000"/>
            <a:ext cx="4140000" cy="4680000"/>
          </a:xfrm>
        </p:spPr>
        <p:txBody>
          <a:bodyPr>
            <a:noAutofit/>
          </a:bodyPr>
          <a:lstStyle>
            <a:lvl2pPr marL="627063" indent="-271463">
              <a:defRPr/>
            </a:lvl2pPr>
            <a:lvl3pPr marL="898525" indent="-271463">
              <a:defRPr/>
            </a:lvl3pPr>
            <a:lvl4pPr marL="1077913" indent="-177800"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8426842" cy="864000"/>
          </a:xfrm>
        </p:spPr>
        <p:txBody>
          <a:bodyPr/>
          <a:lstStyle>
            <a:lvl1pPr>
              <a:defRPr sz="2800" baseline="0"/>
            </a:lvl1pPr>
          </a:lstStyle>
          <a:p>
            <a:r>
              <a:rPr lang="de-DE" dirty="0" smtClean="0"/>
              <a:t>(Folientitel max. 2zeilig)</a:t>
            </a:r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Titel und 2 Inhalte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Layout für 2spaltige Listen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Titel: 1-2zeilen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Inhalt: </a:t>
            </a:r>
          </a:p>
          <a:p>
            <a:pPr marL="355600" lvl="1" indent="-177800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3-7 Punkte o 2-3 Hauptpunkte mit Unterpunkten</a:t>
            </a:r>
          </a:p>
          <a:p>
            <a:pPr marL="355600" lvl="1" indent="-177800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Max bis zur 3. Ebene</a:t>
            </a:r>
          </a:p>
          <a:p>
            <a:pPr marL="177800" lvl="1" indent="-177800">
              <a:buFont typeface="Arial" pitchFamily="34" charset="0"/>
              <a:buChar char="•"/>
              <a:defRPr/>
            </a:pPr>
            <a:r>
              <a:rPr lang="de-DE" sz="1400" b="1" dirty="0">
                <a:solidFill>
                  <a:srgbClr val="FFFFFF"/>
                </a:solidFill>
              </a:rPr>
              <a:t>Logo: </a:t>
            </a:r>
            <a:r>
              <a:rPr lang="de-DE" sz="1400" dirty="0">
                <a:solidFill>
                  <a:srgbClr val="FFFFFF"/>
                </a:solidFill>
              </a:rPr>
              <a:t>optional. rechts des Titels zwischen den letzten beiden Rastern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Achtung: </a:t>
            </a:r>
            <a:r>
              <a:rPr lang="de-DE" sz="1400" dirty="0">
                <a:solidFill>
                  <a:srgbClr val="FFFFFF"/>
                </a:solidFill>
              </a:rPr>
              <a:t>Sofern Text 1. Spalte zu Dicht an 2. Spalte, korrigiere Textboxbreite!</a:t>
            </a:r>
          </a:p>
        </p:txBody>
      </p:sp>
    </p:spTree>
    <p:extLst>
      <p:ext uri="{BB962C8B-B14F-4D97-AF65-F5344CB8AC3E}">
        <p14:creationId xmlns:p14="http://schemas.microsoft.com/office/powerpoint/2010/main" val="2495903711"/>
      </p:ext>
    </p:extLst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zwei Inhalt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360000" y="1071546"/>
            <a:ext cx="4140000" cy="648000"/>
          </a:xfrm>
        </p:spPr>
        <p:txBody>
          <a:bodyPr anchor="b">
            <a:noAutofit/>
          </a:bodyPr>
          <a:lstStyle>
            <a:lvl1pPr marL="0" indent="0">
              <a:buNone/>
              <a:defRPr sz="2400" b="1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(Rubriküberschrift 1zeilig)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4" y="1071546"/>
            <a:ext cx="4140000" cy="648000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(Rubriküberschrift 1zeilig)</a:t>
            </a:r>
          </a:p>
        </p:txBody>
      </p:sp>
      <p:sp>
        <p:nvSpPr>
          <p:cNvPr id="17" name="Titel 16"/>
          <p:cNvSpPr>
            <a:spLocks noGrp="1"/>
          </p:cNvSpPr>
          <p:nvPr>
            <p:ph type="title" hasCustomPrompt="1"/>
          </p:nvPr>
        </p:nvSpPr>
        <p:spPr>
          <a:xfrm>
            <a:off x="360000" y="216000"/>
            <a:ext cx="8426842" cy="864000"/>
          </a:xfrm>
        </p:spPr>
        <p:txBody>
          <a:bodyPr>
            <a:noAutofit/>
          </a:bodyPr>
          <a:lstStyle>
            <a:lvl1pPr>
              <a:defRPr sz="2800" baseline="0"/>
            </a:lvl1pPr>
          </a:lstStyle>
          <a:p>
            <a:r>
              <a:rPr lang="de-DE" dirty="0" smtClean="0"/>
              <a:t>(Folientitel max. 2zeilig)</a:t>
            </a:r>
            <a:endParaRPr lang="de-DE" dirty="0"/>
          </a:p>
        </p:txBody>
      </p:sp>
      <p:sp>
        <p:nvSpPr>
          <p:cNvPr id="19" name="Inhaltsplatzhalter 18"/>
          <p:cNvSpPr>
            <a:spLocks noGrp="1"/>
          </p:cNvSpPr>
          <p:nvPr>
            <p:ph sz="quarter" idx="10"/>
          </p:nvPr>
        </p:nvSpPr>
        <p:spPr>
          <a:xfrm>
            <a:off x="360000" y="2016000"/>
            <a:ext cx="4140000" cy="4032000"/>
          </a:xfrm>
        </p:spPr>
        <p:txBody>
          <a:bodyPr>
            <a:noAutofit/>
          </a:bodyPr>
          <a:lstStyle>
            <a:lvl1pPr marL="355600" indent="-355600">
              <a:defRPr/>
            </a:lvl1pPr>
            <a:lvl2pPr marL="627063" indent="-271463">
              <a:defRPr/>
            </a:lvl2pPr>
            <a:lvl3pPr marL="900113" indent="-273050">
              <a:defRPr/>
            </a:lvl3pPr>
            <a:lvl4pPr marL="1077913" indent="-177800"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1"/>
          </p:nvPr>
        </p:nvSpPr>
        <p:spPr>
          <a:xfrm>
            <a:off x="4643438" y="2016000"/>
            <a:ext cx="4140000" cy="4032000"/>
          </a:xfrm>
        </p:spPr>
        <p:txBody>
          <a:bodyPr>
            <a:noAutofit/>
          </a:bodyPr>
          <a:lstStyle>
            <a:lvl1pPr marL="355600" indent="-355600">
              <a:defRPr/>
            </a:lvl1pPr>
            <a:lvl2pPr marL="630238" indent="-274638">
              <a:defRPr/>
            </a:lvl2pPr>
            <a:lvl3pPr marL="900113" indent="-273050">
              <a:defRPr/>
            </a:lvl3pPr>
            <a:lvl4pPr marL="1077913" indent="-177800">
              <a:defRPr/>
            </a:lvl4pPr>
            <a:lvl5pPr marL="1255713" indent="-177800">
              <a:defRPr/>
            </a:lvl5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-3071866" y="0"/>
            <a:ext cx="2714644" cy="335756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b="1" dirty="0">
                <a:solidFill>
                  <a:srgbClr val="FFFFFF"/>
                </a:solidFill>
              </a:rPr>
              <a:t>Titel und 2 Inhalte mit Überschriften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Layout für 2 spaltige Listen</a:t>
            </a:r>
            <a:br>
              <a:rPr lang="de-DE" sz="1400" b="1" dirty="0">
                <a:solidFill>
                  <a:srgbClr val="FFFFFF"/>
                </a:solidFill>
              </a:rPr>
            </a:br>
            <a:r>
              <a:rPr lang="de-DE" sz="1400" b="1" dirty="0">
                <a:solidFill>
                  <a:srgbClr val="FFFFFF"/>
                </a:solidFill>
              </a:rPr>
              <a:t>mit Überschriften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Titel: 1-2zeilen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Überschriften 1zeilig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Inhalt: </a:t>
            </a:r>
          </a:p>
          <a:p>
            <a:pPr marL="355600" lvl="1" indent="-177800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3-5 Punkte o 2-3 Hauptpunkte mit Unterpunkten</a:t>
            </a:r>
          </a:p>
          <a:p>
            <a:pPr marL="355600" lvl="1" indent="-177800">
              <a:buFont typeface="Arial" pitchFamily="34" charset="0"/>
              <a:buChar char="•"/>
            </a:pPr>
            <a:r>
              <a:rPr lang="de-DE" sz="1400" dirty="0">
                <a:solidFill>
                  <a:srgbClr val="FFFFFF"/>
                </a:solidFill>
              </a:rPr>
              <a:t>Max bis zur 3. Ebene</a:t>
            </a:r>
          </a:p>
          <a:p>
            <a:pPr marL="180975" indent="-180975">
              <a:buFont typeface="Arial" pitchFamily="34" charset="0"/>
              <a:buChar char="•"/>
            </a:pPr>
            <a:r>
              <a:rPr lang="de-DE" sz="1400" b="1" dirty="0">
                <a:solidFill>
                  <a:srgbClr val="FFFFFF"/>
                </a:solidFill>
              </a:rPr>
              <a:t>Achtung: </a:t>
            </a:r>
            <a:r>
              <a:rPr lang="de-DE" sz="1400" dirty="0">
                <a:solidFill>
                  <a:srgbClr val="FFFFFF"/>
                </a:solidFill>
              </a:rPr>
              <a:t>Sofern Text 1. Spalte zu Dicht an 2. Spalte, korrigiere Textboxbreite!</a:t>
            </a:r>
          </a:p>
        </p:txBody>
      </p:sp>
      <p:sp>
        <p:nvSpPr>
          <p:cNvPr id="37" name="Line 18"/>
          <p:cNvSpPr>
            <a:spLocks noChangeShapeType="1"/>
          </p:cNvSpPr>
          <p:nvPr userDrawn="1"/>
        </p:nvSpPr>
        <p:spPr bwMode="auto">
          <a:xfrm>
            <a:off x="358775" y="1857364"/>
            <a:ext cx="4140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sp>
        <p:nvSpPr>
          <p:cNvPr id="38" name="Line 18"/>
          <p:cNvSpPr>
            <a:spLocks noChangeShapeType="1"/>
          </p:cNvSpPr>
          <p:nvPr userDrawn="1"/>
        </p:nvSpPr>
        <p:spPr bwMode="auto">
          <a:xfrm>
            <a:off x="4643438" y="1857364"/>
            <a:ext cx="4140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74325"/>
      </p:ext>
    </p:extLst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27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60000" y="216000"/>
            <a:ext cx="6696000" cy="86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7158" y="1368000"/>
            <a:ext cx="8424000" cy="484708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marL="1600200" lvl="3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de-DE" dirty="0" smtClean="0"/>
              <a:t>Vierte Ebene</a:t>
            </a:r>
          </a:p>
          <a:p>
            <a:pPr marL="2057400" lvl="4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45"/>
          <p:cNvSpPr>
            <a:spLocks noChangeArrowheads="1"/>
          </p:cNvSpPr>
          <p:nvPr/>
        </p:nvSpPr>
        <p:spPr bwMode="auto">
          <a:xfrm>
            <a:off x="179388" y="179388"/>
            <a:ext cx="8784000" cy="6480000"/>
          </a:xfrm>
          <a:prstGeom prst="rect">
            <a:avLst/>
          </a:prstGeom>
          <a:noFill/>
          <a:ln w="9525">
            <a:solidFill>
              <a:srgbClr val="B1B3B3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de-DE">
              <a:solidFill>
                <a:srgbClr val="1E2959"/>
              </a:solidFill>
            </a:endParaRPr>
          </a:p>
        </p:txBody>
      </p:sp>
      <p:sp>
        <p:nvSpPr>
          <p:cNvPr id="10" name="Line 48"/>
          <p:cNvSpPr>
            <a:spLocks noChangeShapeType="1"/>
          </p:cNvSpPr>
          <p:nvPr/>
        </p:nvSpPr>
        <p:spPr bwMode="auto">
          <a:xfrm>
            <a:off x="2088000" y="6403975"/>
            <a:ext cx="6876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sp>
        <p:nvSpPr>
          <p:cNvPr id="12" name="Line 18"/>
          <p:cNvSpPr>
            <a:spLocks noChangeShapeType="1"/>
          </p:cNvSpPr>
          <p:nvPr/>
        </p:nvSpPr>
        <p:spPr bwMode="auto">
          <a:xfrm>
            <a:off x="358775" y="1152000"/>
            <a:ext cx="8424000" cy="0"/>
          </a:xfrm>
          <a:prstGeom prst="line">
            <a:avLst/>
          </a:prstGeom>
          <a:noFill/>
          <a:ln w="9525">
            <a:solidFill>
              <a:srgbClr val="B1B3B3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DE">
              <a:solidFill>
                <a:srgbClr val="1E2959"/>
              </a:solidFill>
            </a:endParaRPr>
          </a:p>
        </p:txBody>
      </p:sp>
      <p:sp>
        <p:nvSpPr>
          <p:cNvPr id="16" name="JAHR"/>
          <p:cNvSpPr txBox="1">
            <a:spLocks noChangeArrowheads="1"/>
          </p:cNvSpPr>
          <p:nvPr/>
        </p:nvSpPr>
        <p:spPr bwMode="auto">
          <a:xfrm>
            <a:off x="6357950" y="6477750"/>
            <a:ext cx="1784333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rgbClr val="4F5150"/>
                </a:solidFill>
              </a:rPr>
              <a:t>© OPITZ CONSULTING GmbH 2012</a:t>
            </a:r>
          </a:p>
        </p:txBody>
      </p:sp>
      <p:sp>
        <p:nvSpPr>
          <p:cNvPr id="17" name="Rectangle 77"/>
          <p:cNvSpPr>
            <a:spLocks noChangeArrowheads="1"/>
          </p:cNvSpPr>
          <p:nvPr/>
        </p:nvSpPr>
        <p:spPr bwMode="auto">
          <a:xfrm>
            <a:off x="7330538" y="6477750"/>
            <a:ext cx="1457325" cy="16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pPr algn="r">
              <a:defRPr/>
            </a:pPr>
            <a:r>
              <a:rPr lang="de-DE" sz="800" dirty="0">
                <a:solidFill>
                  <a:srgbClr val="4F5150"/>
                </a:solidFill>
              </a:rPr>
              <a:t>Seite </a:t>
            </a:r>
            <a:fld id="{7207D92C-6328-4E97-A90E-A9EC5D9E5030}" type="slidenum">
              <a:rPr lang="de-DE" sz="800">
                <a:solidFill>
                  <a:srgbClr val="4F5150"/>
                </a:solidFill>
              </a:rPr>
              <a:pPr algn="r">
                <a:defRPr/>
              </a:pPr>
              <a:t>‹Nr.›</a:t>
            </a:fld>
            <a:endParaRPr lang="de-DE" sz="800" dirty="0">
              <a:solidFill>
                <a:srgbClr val="4F5150"/>
              </a:solidFill>
            </a:endParaRPr>
          </a:p>
        </p:txBody>
      </p:sp>
      <p:sp>
        <p:nvSpPr>
          <p:cNvPr id="18" name="TITEL"/>
          <p:cNvSpPr txBox="1">
            <a:spLocks noChangeArrowheads="1"/>
          </p:cNvSpPr>
          <p:nvPr/>
        </p:nvSpPr>
        <p:spPr bwMode="auto">
          <a:xfrm>
            <a:off x="2073287" y="6477750"/>
            <a:ext cx="4141787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800" b="1" dirty="0" smtClean="0">
                <a:solidFill>
                  <a:srgbClr val="4F5150"/>
                </a:solidFill>
              </a:rPr>
              <a:t>ADF Mobile</a:t>
            </a:r>
            <a:r>
              <a:rPr lang="de-DE" sz="800" b="1" baseline="0" dirty="0" smtClean="0">
                <a:solidFill>
                  <a:srgbClr val="4F5150"/>
                </a:solidFill>
              </a:rPr>
              <a:t> in der Praxis</a:t>
            </a:r>
            <a:endParaRPr lang="de-DE" sz="800" dirty="0">
              <a:solidFill>
                <a:srgbClr val="4F5150"/>
              </a:solidFill>
            </a:endParaRPr>
          </a:p>
        </p:txBody>
      </p:sp>
      <p:grpSp>
        <p:nvGrpSpPr>
          <p:cNvPr id="6" name="HINTERGRUND" hidden="1"/>
          <p:cNvGrpSpPr/>
          <p:nvPr/>
        </p:nvGrpSpPr>
        <p:grpSpPr>
          <a:xfrm>
            <a:off x="-3071866" y="-24"/>
            <a:ext cx="12215834" cy="6859588"/>
            <a:chOff x="-3071866" y="-24"/>
            <a:chExt cx="12215834" cy="6859588"/>
          </a:xfrm>
        </p:grpSpPr>
        <p:sp>
          <p:nvSpPr>
            <p:cNvPr id="42" name="Rectangle 94" hidden="1"/>
            <p:cNvSpPr>
              <a:spLocks noChangeArrowheads="1"/>
            </p:cNvSpPr>
            <p:nvPr userDrawn="1"/>
          </p:nvSpPr>
          <p:spPr bwMode="auto">
            <a:xfrm>
              <a:off x="-3071866" y="6286520"/>
              <a:ext cx="2730505" cy="571480"/>
            </a:xfrm>
            <a:prstGeom prst="rect">
              <a:avLst/>
            </a:prstGeom>
            <a:solidFill>
              <a:srgbClr val="00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de-DE" sz="1200" dirty="0">
                  <a:solidFill>
                    <a:srgbClr val="FFFFFF"/>
                  </a:solidFill>
                </a:rPr>
                <a:t>Hilfslinien</a:t>
              </a:r>
              <a:r>
                <a:rPr lang="de-DE" sz="1000" dirty="0">
                  <a:solidFill>
                    <a:srgbClr val="FFFFFF"/>
                  </a:solidFill>
                </a:rPr>
                <a:t/>
              </a:r>
              <a:br>
                <a:rPr lang="de-DE" sz="1000" dirty="0">
                  <a:solidFill>
                    <a:srgbClr val="FFFFFF"/>
                  </a:solidFill>
                </a:rPr>
              </a:br>
              <a:r>
                <a:rPr lang="de-DE" sz="1000" dirty="0">
                  <a:solidFill>
                    <a:srgbClr val="FFFFFF"/>
                  </a:solidFill>
                </a:rPr>
                <a:t>(lediglich als Konstruktionshilfe, </a:t>
              </a:r>
              <a:br>
                <a:rPr lang="de-DE" sz="1000" dirty="0">
                  <a:solidFill>
                    <a:srgbClr val="FFFFFF"/>
                  </a:solidFill>
                </a:rPr>
              </a:br>
              <a:r>
                <a:rPr lang="de-DE" sz="1000" dirty="0">
                  <a:solidFill>
                    <a:srgbClr val="FFFFFF"/>
                  </a:solidFill>
                </a:rPr>
                <a:t>ggf. im Master löschen)</a:t>
              </a:r>
            </a:p>
          </p:txBody>
        </p:sp>
        <p:grpSp>
          <p:nvGrpSpPr>
            <p:cNvPr id="8" name="Gruppieren 42" hidden="1"/>
            <p:cNvGrpSpPr/>
            <p:nvPr userDrawn="1"/>
          </p:nvGrpSpPr>
          <p:grpSpPr>
            <a:xfrm>
              <a:off x="-32" y="-24"/>
              <a:ext cx="9144000" cy="6859588"/>
              <a:chOff x="0" y="0"/>
              <a:chExt cx="9144000" cy="6859588"/>
            </a:xfrm>
          </p:grpSpPr>
          <p:cxnSp>
            <p:nvCxnSpPr>
              <p:cNvPr id="44" name="Gerade Verbindung 43" hidden="1"/>
              <p:cNvCxnSpPr/>
              <p:nvPr userDrawn="1"/>
            </p:nvCxnSpPr>
            <p:spPr bwMode="auto">
              <a:xfrm rot="10800000">
                <a:off x="0" y="6215082"/>
                <a:ext cx="9144000" cy="1584"/>
              </a:xfrm>
              <a:prstGeom prst="line">
                <a:avLst/>
              </a:prstGeom>
              <a:noFill/>
              <a:ln w="3175" algn="ctr">
                <a:solidFill>
                  <a:srgbClr val="66FF33"/>
                </a:solidFill>
                <a:prstDash val="dash"/>
                <a:round/>
                <a:headEnd/>
                <a:tailEnd/>
              </a:ln>
            </p:spPr>
          </p:cxnSp>
          <p:grpSp>
            <p:nvGrpSpPr>
              <p:cNvPr id="9" name="Gruppieren 26" hidden="1"/>
              <p:cNvGrpSpPr/>
              <p:nvPr userDrawn="1"/>
            </p:nvGrpSpPr>
            <p:grpSpPr>
              <a:xfrm>
                <a:off x="357188" y="0"/>
                <a:ext cx="8432800" cy="6859588"/>
                <a:chOff x="357188" y="0"/>
                <a:chExt cx="8432800" cy="6859588"/>
              </a:xfrm>
            </p:grpSpPr>
            <p:cxnSp>
              <p:nvCxnSpPr>
                <p:cNvPr id="46" name="Gerade Verbindung 84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1215232" y="3429794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47" name="Gerade Verbindung 91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1928019" y="3428206"/>
                  <a:ext cx="6858000" cy="1588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48" name="Gerade Verbindung 92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2070894" y="3428206"/>
                  <a:ext cx="6858000" cy="1588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49" name="Gerade Verbindung 93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2785269" y="3428206"/>
                  <a:ext cx="6858000" cy="1588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0" name="Gerade Verbindung 94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2926557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1" name="Gerade Verbindung 95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3640932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2" name="Gerade Verbindung 96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3783807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3" name="Gerade Verbindung 97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4501357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4" name="Gerade Verbindung 98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4644232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5" name="Gerade Verbindung 99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5360194" y="3428206"/>
                  <a:ext cx="6858000" cy="1588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6" name="Gerade Verbindung 101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356394" y="3428206"/>
                  <a:ext cx="6858000" cy="1588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7" name="Gerade Verbindung 102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215107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8" name="Gerade Verbindung 103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499268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59" name="Gerade Verbindung 104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642143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0" name="Gerade Verbindung 105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1356518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1" name="Gerade Verbindung 106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1499393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2" name="Gerade Verbindung 107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2213768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3" name="Gerade Verbindung 108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2356643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4" name="Gerade Verbindung 109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-3071018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65" name="Gerade Verbindung 112" hidden="1"/>
                <p:cNvCxnSpPr>
                  <a:cxnSpLocks noChangeShapeType="1"/>
                </p:cNvCxnSpPr>
                <p:nvPr userDrawn="1"/>
              </p:nvCxnSpPr>
              <p:spPr bwMode="auto">
                <a:xfrm rot="5400000">
                  <a:off x="1072357" y="3428206"/>
                  <a:ext cx="6858000" cy="1587"/>
                </a:xfrm>
                <a:prstGeom prst="line">
                  <a:avLst/>
                </a:prstGeom>
                <a:noFill/>
                <a:ln w="3175" algn="ctr">
                  <a:solidFill>
                    <a:srgbClr val="66FF33"/>
                  </a:solidFill>
                  <a:prstDash val="dash"/>
                  <a:round/>
                  <a:headEnd/>
                  <a:tailEnd/>
                </a:ln>
              </p:spPr>
            </p:cxnSp>
          </p:grpSp>
        </p:grpSp>
      </p:grpSp>
      <p:pic>
        <p:nvPicPr>
          <p:cNvPr id="67" name="Grafik 66" descr="Logo.jp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71447" y="6212371"/>
            <a:ext cx="954186" cy="363098"/>
          </a:xfrm>
          <a:prstGeom prst="rect">
            <a:avLst/>
          </a:prstGeom>
        </p:spPr>
      </p:pic>
      <p:sp>
        <p:nvSpPr>
          <p:cNvPr id="94" name="Textfeld 93"/>
          <p:cNvSpPr txBox="1"/>
          <p:nvPr/>
        </p:nvSpPr>
        <p:spPr>
          <a:xfrm>
            <a:off x="0" y="7000900"/>
            <a:ext cx="487473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000" dirty="0">
                <a:solidFill>
                  <a:srgbClr val="4F5151"/>
                </a:solidFill>
              </a:rPr>
              <a:t>OPITZ CONSULTING Vorlage Powerpoint 2011; Version 1.3; 10.05.2011; TGA, KSH</a:t>
            </a:r>
          </a:p>
        </p:txBody>
      </p:sp>
    </p:spTree>
    <p:extLst>
      <p:ext uri="{BB962C8B-B14F-4D97-AF65-F5344CB8AC3E}">
        <p14:creationId xmlns:p14="http://schemas.microsoft.com/office/powerpoint/2010/main" val="3564655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</p:sldLayoutIdLst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ts val="3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spcBef>
          <a:spcPts val="1200"/>
        </a:spcBef>
        <a:buClr>
          <a:schemeClr val="tx1"/>
        </a:buClr>
        <a:buFont typeface="Wingdings" pitchFamily="2" charset="2"/>
        <a:buChar char=""/>
        <a:defRPr kumimoji="0" lang="de-DE" sz="2200" b="1" i="0" u="none" strike="noStrike" kern="1200" cap="none" spc="0" normalizeH="0" baseline="0" noProof="0" dirty="0" smtClean="0">
          <a:ln>
            <a:noFill/>
          </a:ln>
          <a:solidFill>
            <a:schemeClr val="tx2"/>
          </a:solidFill>
          <a:effectLst/>
          <a:uLnTx/>
          <a:uFillTx/>
          <a:latin typeface="+mn-lt"/>
          <a:ea typeface="+mn-ea"/>
          <a:cs typeface="+mn-cs"/>
        </a:defRPr>
      </a:lvl1pPr>
      <a:lvl2pPr marL="630238" indent="-274638" algn="l" defTabSz="914400" rtl="0" eaLnBrk="1" latinLnBrk="0" hangingPunct="1">
        <a:spcBef>
          <a:spcPts val="300"/>
        </a:spcBef>
        <a:buClr>
          <a:schemeClr val="tx1"/>
        </a:buClr>
        <a:buFont typeface="Wingdings" pitchFamily="2" charset="2"/>
        <a:buChar char="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898525" indent="-268288" algn="l" defTabSz="914400" rtl="0" eaLnBrk="1" latinLnBrk="0" hangingPunct="1">
        <a:spcBef>
          <a:spcPts val="300"/>
        </a:spcBef>
        <a:buClr>
          <a:schemeClr val="tx1"/>
        </a:buClr>
        <a:buFont typeface="Wingdings" pitchFamily="2" charset="2"/>
        <a:buChar char=""/>
        <a:defRPr lang="de-DE" sz="1600" kern="1200" smtClean="0">
          <a:solidFill>
            <a:schemeClr val="tx2"/>
          </a:solidFill>
          <a:latin typeface="+mn-lt"/>
          <a:ea typeface="+mn-ea"/>
          <a:cs typeface="+mn-cs"/>
        </a:defRPr>
      </a:lvl3pPr>
      <a:lvl4pPr marL="900000" indent="-701675" algn="l" defTabSz="914400" rtl="0" eaLnBrk="1" latinLnBrk="0" hangingPunct="1">
        <a:spcBef>
          <a:spcPts val="300"/>
        </a:spcBef>
        <a:buClr>
          <a:schemeClr val="tx1"/>
        </a:buClr>
        <a:buFont typeface="Wingdings" pitchFamily="2" charset="2"/>
        <a:buChar char="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0"/>
        </a:spcBef>
        <a:buClr>
          <a:schemeClr val="tx1"/>
        </a:buClr>
        <a:buFont typeface="Wingdings" pitchFamily="2" charset="2"/>
        <a:buChar char="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4" Type="http://schemas.openxmlformats.org/officeDocument/2006/relationships/image" Target="../media/image32.png"/><Relationship Id="rId5" Type="http://schemas.openxmlformats.org/officeDocument/2006/relationships/image" Target="../media/image33.wmf"/><Relationship Id="rId6" Type="http://schemas.openxmlformats.org/officeDocument/2006/relationships/image" Target="../media/image34.wmf"/><Relationship Id="rId7" Type="http://schemas.openxmlformats.org/officeDocument/2006/relationships/image" Target="../media/image35.w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ADF Mobile in der Praxis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019949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uppierung 120"/>
          <p:cNvGrpSpPr/>
          <p:nvPr/>
        </p:nvGrpSpPr>
        <p:grpSpPr>
          <a:xfrm>
            <a:off x="611560" y="1700808"/>
            <a:ext cx="4830436" cy="3035934"/>
            <a:chOff x="611560" y="1700808"/>
            <a:chExt cx="4830436" cy="3035934"/>
          </a:xfrm>
        </p:grpSpPr>
        <p:sp>
          <p:nvSpPr>
            <p:cNvPr id="55" name="Rectangle 138"/>
            <p:cNvSpPr/>
            <p:nvPr/>
          </p:nvSpPr>
          <p:spPr>
            <a:xfrm>
              <a:off x="633883" y="1701254"/>
              <a:ext cx="4808113" cy="3035488"/>
            </a:xfrm>
            <a:prstGeom prst="rect">
              <a:avLst/>
            </a:prstGeom>
            <a:solidFill>
              <a:srgbClr val="FD0000"/>
            </a:solidFill>
            <a:ln w="25400" cap="flat" cmpd="sng" algn="ctr">
              <a:solidFill>
                <a:srgbClr val="FD0000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TextBox 22"/>
            <p:cNvSpPr txBox="1">
              <a:spLocks noChangeArrowheads="1"/>
            </p:cNvSpPr>
            <p:nvPr/>
          </p:nvSpPr>
          <p:spPr bwMode="auto">
            <a:xfrm>
              <a:off x="611560" y="1700808"/>
              <a:ext cx="1837362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Device Native Container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cxnSp>
        <p:nvCxnSpPr>
          <p:cNvPr id="61" name="Straight Arrow Connector 146"/>
          <p:cNvCxnSpPr>
            <a:endCxn id="72" idx="2"/>
          </p:cNvCxnSpPr>
          <p:nvPr/>
        </p:nvCxnSpPr>
        <p:spPr>
          <a:xfrm rot="5400000" flipH="1" flipV="1">
            <a:off x="2885774" y="4178249"/>
            <a:ext cx="76183" cy="1553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tailEnd type="arrow"/>
          </a:ln>
          <a:effectLst/>
        </p:spPr>
      </p:cxnSp>
      <p:grpSp>
        <p:nvGrpSpPr>
          <p:cNvPr id="108" name="Gruppierung 107"/>
          <p:cNvGrpSpPr/>
          <p:nvPr/>
        </p:nvGrpSpPr>
        <p:grpSpPr>
          <a:xfrm>
            <a:off x="4804576" y="1727696"/>
            <a:ext cx="1892122" cy="3824515"/>
            <a:chOff x="4804576" y="1727696"/>
            <a:chExt cx="1892122" cy="3824515"/>
          </a:xfrm>
        </p:grpSpPr>
        <p:cxnSp>
          <p:nvCxnSpPr>
            <p:cNvPr id="77" name="Straight Connector 162"/>
            <p:cNvCxnSpPr/>
            <p:nvPr/>
          </p:nvCxnSpPr>
          <p:spPr bwMode="auto">
            <a:xfrm rot="16200000" flipH="1">
              <a:off x="3948970" y="3551551"/>
              <a:ext cx="3655151" cy="7441"/>
            </a:xfrm>
            <a:prstGeom prst="line">
              <a:avLst/>
            </a:prstGeom>
            <a:noFill/>
            <a:ln w="44450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78" name="TextBox 22"/>
            <p:cNvSpPr txBox="1">
              <a:spLocks noChangeArrowheads="1"/>
            </p:cNvSpPr>
            <p:nvPr/>
          </p:nvSpPr>
          <p:spPr bwMode="auto">
            <a:xfrm>
              <a:off x="4804576" y="4905880"/>
              <a:ext cx="130440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Mobile </a:t>
              </a:r>
              <a:br>
                <a:rPr kumimoji="0" lang="fi-FI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</a:br>
              <a:r>
                <a:rPr kumimoji="0" lang="fi-FI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Device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  <p:sp>
          <p:nvSpPr>
            <p:cNvPr id="79" name="TextBox 22"/>
            <p:cNvSpPr txBox="1">
              <a:spLocks noChangeArrowheads="1"/>
            </p:cNvSpPr>
            <p:nvPr/>
          </p:nvSpPr>
          <p:spPr bwMode="auto">
            <a:xfrm>
              <a:off x="5896479" y="5106678"/>
              <a:ext cx="8002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rPr>
                <a:t>Server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</a:endParaRPr>
            </a:p>
          </p:txBody>
        </p:sp>
      </p:grpSp>
      <p:grpSp>
        <p:nvGrpSpPr>
          <p:cNvPr id="117" name="Gruppierung 116"/>
          <p:cNvGrpSpPr/>
          <p:nvPr/>
        </p:nvGrpSpPr>
        <p:grpSpPr>
          <a:xfrm>
            <a:off x="633096" y="4540677"/>
            <a:ext cx="2446701" cy="1024772"/>
            <a:chOff x="633096" y="4540677"/>
            <a:chExt cx="2446701" cy="1024772"/>
          </a:xfrm>
        </p:grpSpPr>
        <p:grpSp>
          <p:nvGrpSpPr>
            <p:cNvPr id="112" name="Gruppierung 111"/>
            <p:cNvGrpSpPr/>
            <p:nvPr/>
          </p:nvGrpSpPr>
          <p:grpSpPr>
            <a:xfrm>
              <a:off x="633096" y="4902702"/>
              <a:ext cx="2446701" cy="662747"/>
              <a:chOff x="633096" y="4902702"/>
              <a:chExt cx="2446701" cy="662747"/>
            </a:xfrm>
          </p:grpSpPr>
          <p:sp>
            <p:nvSpPr>
              <p:cNvPr id="63" name="Rectangle 148"/>
              <p:cNvSpPr/>
              <p:nvPr/>
            </p:nvSpPr>
            <p:spPr>
              <a:xfrm>
                <a:off x="633096" y="4902702"/>
                <a:ext cx="2446701" cy="656673"/>
              </a:xfrm>
              <a:prstGeom prst="rect">
                <a:avLst/>
              </a:prstGeom>
              <a:gradFill rotWithShape="1">
                <a:gsLst>
                  <a:gs pos="0">
                    <a:srgbClr val="FD0000">
                      <a:tint val="50000"/>
                      <a:satMod val="300000"/>
                    </a:srgbClr>
                  </a:gs>
                  <a:gs pos="35000">
                    <a:srgbClr val="FD0000">
                      <a:tint val="37000"/>
                      <a:satMod val="300000"/>
                    </a:srgbClr>
                  </a:gs>
                  <a:gs pos="100000">
                    <a:srgbClr val="FD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D00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67" name="Group 32"/>
              <p:cNvGrpSpPr/>
              <p:nvPr/>
            </p:nvGrpSpPr>
            <p:grpSpPr>
              <a:xfrm>
                <a:off x="1920080" y="4944053"/>
                <a:ext cx="865712" cy="621396"/>
                <a:chOff x="530311" y="4074748"/>
                <a:chExt cx="3471674" cy="2600873"/>
              </a:xfrm>
            </p:grpSpPr>
            <p:pic>
              <p:nvPicPr>
                <p:cNvPr id="98" name="Picture 2" descr="C:\Program Files\Microsoft Office\MEDIA\CAGCAT10\j0335112.wmf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067237" y="4171595"/>
                  <a:ext cx="895350" cy="89535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9" name="Picture 3" descr="C:\Users\jhhuang\AppData\Local\Microsoft\Windows\Temporary Internet Files\Content.IE5\SGEFQWCE\MC900434791[1].pn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805070" y="4096942"/>
                  <a:ext cx="1080737" cy="1080737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4" descr="C:\Users\jhhuang\AppData\Local\Microsoft\Windows\Temporary Internet Files\Content.IE5\SGEFQWCE\MC900384154[1].wmf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642567" y="5616982"/>
                  <a:ext cx="1022841" cy="87875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1" name="Picture 6" descr="C:\Users\jhhuang\AppData\Local\Microsoft\Windows\Temporary Internet Files\Content.IE5\ZGN3LIOM\MC900310874[1].wmf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600137" y="5225100"/>
                  <a:ext cx="1155458" cy="145052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2" name="Picture 9" descr="C:\Users\jhhuang\AppData\Local\Microsoft\Windows\Temporary Internet Files\Content.IE5\4ED1034B\MC900412384[1].wmf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30311" y="4074748"/>
                  <a:ext cx="1001630" cy="1225272"/>
                </a:xfrm>
                <a:prstGeom prst="rect">
                  <a:avLst/>
                </a:prstGeom>
                <a:noFill/>
              </p:spPr>
            </p:pic>
            <p:sp>
              <p:nvSpPr>
                <p:cNvPr id="103" name="Photo"/>
                <p:cNvSpPr>
                  <a:spLocks noEditPoints="1" noChangeArrowheads="1"/>
                </p:cNvSpPr>
                <p:nvPr/>
              </p:nvSpPr>
              <p:spPr bwMode="auto">
                <a:xfrm>
                  <a:off x="2942607" y="5664531"/>
                  <a:ext cx="1059378" cy="741116"/>
                </a:xfrm>
                <a:custGeom>
                  <a:avLst/>
                  <a:gdLst>
                    <a:gd name="T0" fmla="*/ 0 w 21600"/>
                    <a:gd name="T1" fmla="*/ 3085 h 21600"/>
                    <a:gd name="T2" fmla="*/ 10800 w 21600"/>
                    <a:gd name="T3" fmla="*/ 0 h 21600"/>
                    <a:gd name="T4" fmla="*/ 21600 w 21600"/>
                    <a:gd name="T5" fmla="*/ 3085 h 21600"/>
                    <a:gd name="T6" fmla="*/ 21600 w 21600"/>
                    <a:gd name="T7" fmla="*/ 10800 h 21600"/>
                    <a:gd name="T8" fmla="*/ 21600 w 21600"/>
                    <a:gd name="T9" fmla="*/ 21600 h 21600"/>
                    <a:gd name="T10" fmla="*/ 10800 w 21600"/>
                    <a:gd name="T11" fmla="*/ 21800 h 21600"/>
                    <a:gd name="T12" fmla="*/ 0 w 21600"/>
                    <a:gd name="T13" fmla="*/ 21600 h 21600"/>
                    <a:gd name="T14" fmla="*/ 0 w 21600"/>
                    <a:gd name="T15" fmla="*/ 10800 h 21600"/>
                    <a:gd name="T16" fmla="*/ 761 w 21600"/>
                    <a:gd name="T17" fmla="*/ 22454 h 21600"/>
                    <a:gd name="T18" fmla="*/ 21069 w 21600"/>
                    <a:gd name="T19" fmla="*/ 30282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T16" t="T17" r="T18" b="T19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3085"/>
                      </a:lnTo>
                      <a:lnTo>
                        <a:pt x="1542" y="3085"/>
                      </a:lnTo>
                      <a:lnTo>
                        <a:pt x="1542" y="1028"/>
                      </a:lnTo>
                      <a:lnTo>
                        <a:pt x="3857" y="1028"/>
                      </a:lnTo>
                      <a:lnTo>
                        <a:pt x="3857" y="3085"/>
                      </a:lnTo>
                      <a:lnTo>
                        <a:pt x="5400" y="3085"/>
                      </a:lnTo>
                      <a:lnTo>
                        <a:pt x="6942" y="0"/>
                      </a:lnTo>
                      <a:lnTo>
                        <a:pt x="14657" y="0"/>
                      </a:lnTo>
                      <a:lnTo>
                        <a:pt x="16200" y="3085"/>
                      </a:lnTo>
                      <a:lnTo>
                        <a:pt x="21600" y="3085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  <a:path w="21600" h="21600" extrusionOk="0">
                      <a:moveTo>
                        <a:pt x="0" y="3085"/>
                      </a:moveTo>
                      <a:lnTo>
                        <a:pt x="21600" y="3085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lnTo>
                        <a:pt x="0" y="3085"/>
                      </a:lnTo>
                      <a:close/>
                    </a:path>
                    <a:path w="21600" h="21600" extrusionOk="0">
                      <a:moveTo>
                        <a:pt x="10800" y="4800"/>
                      </a:moveTo>
                      <a:lnTo>
                        <a:pt x="11925" y="4971"/>
                      </a:lnTo>
                      <a:lnTo>
                        <a:pt x="13017" y="5442"/>
                      </a:lnTo>
                      <a:lnTo>
                        <a:pt x="14046" y="6128"/>
                      </a:lnTo>
                      <a:lnTo>
                        <a:pt x="14914" y="7071"/>
                      </a:lnTo>
                      <a:lnTo>
                        <a:pt x="15621" y="8271"/>
                      </a:lnTo>
                      <a:lnTo>
                        <a:pt x="16167" y="9514"/>
                      </a:lnTo>
                      <a:lnTo>
                        <a:pt x="16425" y="11014"/>
                      </a:lnTo>
                      <a:lnTo>
                        <a:pt x="16585" y="12471"/>
                      </a:lnTo>
                      <a:lnTo>
                        <a:pt x="16489" y="14014"/>
                      </a:lnTo>
                      <a:lnTo>
                        <a:pt x="16135" y="15471"/>
                      </a:lnTo>
                      <a:lnTo>
                        <a:pt x="15621" y="16800"/>
                      </a:lnTo>
                      <a:lnTo>
                        <a:pt x="14914" y="18000"/>
                      </a:lnTo>
                      <a:lnTo>
                        <a:pt x="14046" y="18942"/>
                      </a:lnTo>
                      <a:lnTo>
                        <a:pt x="13050" y="19671"/>
                      </a:lnTo>
                      <a:lnTo>
                        <a:pt x="11925" y="20057"/>
                      </a:lnTo>
                      <a:lnTo>
                        <a:pt x="10832" y="20185"/>
                      </a:lnTo>
                      <a:lnTo>
                        <a:pt x="9675" y="20142"/>
                      </a:lnTo>
                      <a:lnTo>
                        <a:pt x="8582" y="19628"/>
                      </a:lnTo>
                      <a:lnTo>
                        <a:pt x="7553" y="18942"/>
                      </a:lnTo>
                      <a:lnTo>
                        <a:pt x="6717" y="17957"/>
                      </a:lnTo>
                      <a:lnTo>
                        <a:pt x="5946" y="16842"/>
                      </a:lnTo>
                      <a:lnTo>
                        <a:pt x="5464" y="15514"/>
                      </a:lnTo>
                      <a:lnTo>
                        <a:pt x="5078" y="14014"/>
                      </a:lnTo>
                      <a:lnTo>
                        <a:pt x="5014" y="12514"/>
                      </a:lnTo>
                      <a:lnTo>
                        <a:pt x="5110" y="11014"/>
                      </a:lnTo>
                      <a:lnTo>
                        <a:pt x="5528" y="9557"/>
                      </a:lnTo>
                      <a:lnTo>
                        <a:pt x="6010" y="8228"/>
                      </a:lnTo>
                      <a:lnTo>
                        <a:pt x="6750" y="7114"/>
                      </a:lnTo>
                      <a:lnTo>
                        <a:pt x="7650" y="6085"/>
                      </a:lnTo>
                      <a:lnTo>
                        <a:pt x="8614" y="5400"/>
                      </a:lnTo>
                      <a:lnTo>
                        <a:pt x="9707" y="4971"/>
                      </a:lnTo>
                      <a:lnTo>
                        <a:pt x="10800" y="4800"/>
                      </a:lnTo>
                      <a:close/>
                    </a:path>
                    <a:path w="21600" h="21600" extrusionOk="0">
                      <a:moveTo>
                        <a:pt x="8003" y="8057"/>
                      </a:moveTo>
                      <a:lnTo>
                        <a:pt x="8807" y="7371"/>
                      </a:lnTo>
                      <a:lnTo>
                        <a:pt x="9546" y="6985"/>
                      </a:lnTo>
                      <a:lnTo>
                        <a:pt x="10446" y="6771"/>
                      </a:lnTo>
                      <a:lnTo>
                        <a:pt x="11217" y="6771"/>
                      </a:lnTo>
                      <a:lnTo>
                        <a:pt x="12053" y="7028"/>
                      </a:lnTo>
                      <a:lnTo>
                        <a:pt x="12889" y="7457"/>
                      </a:lnTo>
                      <a:lnTo>
                        <a:pt x="13628" y="8100"/>
                      </a:lnTo>
                      <a:lnTo>
                        <a:pt x="14175" y="8871"/>
                      </a:lnTo>
                      <a:lnTo>
                        <a:pt x="14625" y="9814"/>
                      </a:lnTo>
                      <a:lnTo>
                        <a:pt x="14978" y="10885"/>
                      </a:lnTo>
                      <a:lnTo>
                        <a:pt x="15171" y="12042"/>
                      </a:lnTo>
                      <a:lnTo>
                        <a:pt x="15107" y="13114"/>
                      </a:lnTo>
                      <a:lnTo>
                        <a:pt x="15042" y="14228"/>
                      </a:lnTo>
                      <a:lnTo>
                        <a:pt x="14689" y="15257"/>
                      </a:lnTo>
                      <a:lnTo>
                        <a:pt x="14207" y="16285"/>
                      </a:lnTo>
                      <a:lnTo>
                        <a:pt x="13596" y="17057"/>
                      </a:lnTo>
                      <a:lnTo>
                        <a:pt x="12889" y="17657"/>
                      </a:lnTo>
                      <a:lnTo>
                        <a:pt x="12053" y="18085"/>
                      </a:lnTo>
                      <a:lnTo>
                        <a:pt x="11185" y="18257"/>
                      </a:lnTo>
                      <a:lnTo>
                        <a:pt x="10414" y="18214"/>
                      </a:lnTo>
                      <a:lnTo>
                        <a:pt x="9546" y="18042"/>
                      </a:lnTo>
                      <a:lnTo>
                        <a:pt x="8742" y="17614"/>
                      </a:lnTo>
                      <a:lnTo>
                        <a:pt x="8003" y="17014"/>
                      </a:lnTo>
                      <a:lnTo>
                        <a:pt x="7457" y="16242"/>
                      </a:lnTo>
                      <a:lnTo>
                        <a:pt x="6975" y="15257"/>
                      </a:lnTo>
                      <a:lnTo>
                        <a:pt x="6653" y="14142"/>
                      </a:lnTo>
                      <a:lnTo>
                        <a:pt x="6492" y="13114"/>
                      </a:lnTo>
                      <a:lnTo>
                        <a:pt x="6525" y="11914"/>
                      </a:lnTo>
                      <a:lnTo>
                        <a:pt x="6621" y="10842"/>
                      </a:lnTo>
                      <a:lnTo>
                        <a:pt x="6942" y="9771"/>
                      </a:lnTo>
                      <a:lnTo>
                        <a:pt x="7457" y="8785"/>
                      </a:lnTo>
                      <a:lnTo>
                        <a:pt x="8003" y="8057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68" name="TextBox 22"/>
              <p:cNvSpPr txBox="1">
                <a:spLocks noChangeArrowheads="1"/>
              </p:cNvSpPr>
              <p:nvPr/>
            </p:nvSpPr>
            <p:spPr bwMode="auto">
              <a:xfrm>
                <a:off x="736829" y="4907133"/>
                <a:ext cx="962824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Device </a:t>
                </a:r>
                <a:br>
                  <a:rPr kumimoji="0" lang="fi-FI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</a:br>
                <a:r>
                  <a:rPr kumimoji="0" lang="fi-FI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</a:rPr>
                  <a:t>Services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</a:endParaRPr>
              </a:p>
            </p:txBody>
          </p:sp>
        </p:grpSp>
        <p:cxnSp>
          <p:nvCxnSpPr>
            <p:cNvPr id="83" name="Straight Arrow Connector 168"/>
            <p:cNvCxnSpPr>
              <a:endCxn id="68" idx="0"/>
            </p:cNvCxnSpPr>
            <p:nvPr/>
          </p:nvCxnSpPr>
          <p:spPr>
            <a:xfrm flipH="1">
              <a:off x="1218241" y="4540677"/>
              <a:ext cx="11917" cy="36645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09" name="Gruppierung 108"/>
          <p:cNvGrpSpPr/>
          <p:nvPr/>
        </p:nvGrpSpPr>
        <p:grpSpPr>
          <a:xfrm>
            <a:off x="3311357" y="4583921"/>
            <a:ext cx="930489" cy="930450"/>
            <a:chOff x="3311357" y="4583921"/>
            <a:chExt cx="930489" cy="930450"/>
          </a:xfrm>
        </p:grpSpPr>
        <p:sp>
          <p:nvSpPr>
            <p:cNvPr id="60" name="Flowchart: Magnetic Disk 145"/>
            <p:cNvSpPr/>
            <p:nvPr/>
          </p:nvSpPr>
          <p:spPr>
            <a:xfrm>
              <a:off x="3311357" y="4912989"/>
              <a:ext cx="930489" cy="601382"/>
            </a:xfrm>
            <a:prstGeom prst="flowChartMagneticDisk">
              <a:avLst/>
            </a:prstGeom>
            <a:gradFill rotWithShape="1">
              <a:gsLst>
                <a:gs pos="0">
                  <a:srgbClr val="FD0000">
                    <a:tint val="50000"/>
                    <a:satMod val="300000"/>
                  </a:srgbClr>
                </a:gs>
                <a:gs pos="35000">
                  <a:srgbClr val="FD0000">
                    <a:tint val="37000"/>
                    <a:satMod val="300000"/>
                  </a:srgbClr>
                </a:gs>
                <a:gs pos="100000">
                  <a:srgbClr val="FD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D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Local Data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5" name="Straight Arrow Connector 170"/>
            <p:cNvCxnSpPr>
              <a:endCxn id="60" idx="1"/>
            </p:cNvCxnSpPr>
            <p:nvPr/>
          </p:nvCxnSpPr>
          <p:spPr>
            <a:xfrm flipH="1">
              <a:off x="3776602" y="4583921"/>
              <a:ext cx="17570" cy="329068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86" name="Rectangle 172"/>
          <p:cNvSpPr/>
          <p:nvPr/>
        </p:nvSpPr>
        <p:spPr>
          <a:xfrm>
            <a:off x="6873772" y="4601737"/>
            <a:ext cx="1543199" cy="772759"/>
          </a:xfrm>
          <a:prstGeom prst="rect">
            <a:avLst/>
          </a:prstGeom>
          <a:gradFill rotWithShape="1">
            <a:gsLst>
              <a:gs pos="0">
                <a:srgbClr val="FD0000">
                  <a:tint val="50000"/>
                  <a:satMod val="300000"/>
                </a:srgbClr>
              </a:gs>
              <a:gs pos="35000">
                <a:srgbClr val="FD0000">
                  <a:tint val="37000"/>
                  <a:satMod val="300000"/>
                </a:srgbClr>
              </a:gs>
              <a:gs pos="100000">
                <a:srgbClr val="FD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D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 Services (SOAP &amp; REST)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0" name="Gruppierung 109"/>
          <p:cNvGrpSpPr/>
          <p:nvPr/>
        </p:nvGrpSpPr>
        <p:grpSpPr>
          <a:xfrm>
            <a:off x="2241596" y="3746743"/>
            <a:ext cx="4632176" cy="1241374"/>
            <a:chOff x="2241596" y="3746743"/>
            <a:chExt cx="4632176" cy="1241374"/>
          </a:xfrm>
        </p:grpSpPr>
        <p:grpSp>
          <p:nvGrpSpPr>
            <p:cNvPr id="105" name="Gruppierung 104"/>
            <p:cNvGrpSpPr/>
            <p:nvPr/>
          </p:nvGrpSpPr>
          <p:grpSpPr>
            <a:xfrm>
              <a:off x="2241596" y="3746743"/>
              <a:ext cx="1841805" cy="997308"/>
              <a:chOff x="2241596" y="3746743"/>
              <a:chExt cx="1841805" cy="997308"/>
            </a:xfrm>
          </p:grpSpPr>
          <p:sp>
            <p:nvSpPr>
              <p:cNvPr id="70" name="AutoShape 4"/>
              <p:cNvSpPr>
                <a:spLocks noChangeArrowheads="1"/>
              </p:cNvSpPr>
              <p:nvPr/>
            </p:nvSpPr>
            <p:spPr bwMode="auto">
              <a:xfrm>
                <a:off x="2241596" y="3746743"/>
                <a:ext cx="1814357" cy="868305"/>
              </a:xfrm>
              <a:prstGeom prst="roundRect">
                <a:avLst>
                  <a:gd name="adj" fmla="val 16667"/>
                </a:avLst>
              </a:prstGeom>
              <a:solidFill>
                <a:srgbClr val="7F7F7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Text Box 44"/>
              <p:cNvSpPr txBox="1">
                <a:spLocks noChangeArrowheads="1"/>
              </p:cNvSpPr>
              <p:nvPr/>
            </p:nvSpPr>
            <p:spPr bwMode="auto">
              <a:xfrm>
                <a:off x="3551544" y="3818540"/>
                <a:ext cx="531857" cy="92551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square" lIns="90000" tIns="46800" rIns="90000" bIns="4680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Java</a:t>
                </a:r>
                <a: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/>
                </a:r>
                <a:br>
                  <a: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</a:b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Rectangle 157"/>
              <p:cNvSpPr/>
              <p:nvPr/>
            </p:nvSpPr>
            <p:spPr>
              <a:xfrm>
                <a:off x="2310307" y="3836449"/>
                <a:ext cx="1242648" cy="311475"/>
              </a:xfrm>
              <a:prstGeom prst="rect">
                <a:avLst/>
              </a:prstGeom>
              <a:gradFill rotWithShape="1">
                <a:gsLst>
                  <a:gs pos="0">
                    <a:srgbClr val="FD0000">
                      <a:tint val="50000"/>
                      <a:satMod val="300000"/>
                    </a:srgbClr>
                  </a:gs>
                  <a:gs pos="35000">
                    <a:srgbClr val="FD0000">
                      <a:tint val="37000"/>
                      <a:satMod val="300000"/>
                    </a:srgbClr>
                  </a:gs>
                  <a:gs pos="100000">
                    <a:srgbClr val="FD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D00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05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Managed Beans</a:t>
                </a:r>
                <a:endParaRPr kumimoji="0" 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Rectangle 158"/>
              <p:cNvSpPr/>
              <p:nvPr/>
            </p:nvSpPr>
            <p:spPr>
              <a:xfrm>
                <a:off x="2317749" y="4207203"/>
                <a:ext cx="1233966" cy="311475"/>
              </a:xfrm>
              <a:prstGeom prst="rect">
                <a:avLst/>
              </a:prstGeom>
              <a:gradFill rotWithShape="1">
                <a:gsLst>
                  <a:gs pos="0">
                    <a:srgbClr val="FD0000">
                      <a:tint val="50000"/>
                      <a:satMod val="300000"/>
                    </a:srgbClr>
                  </a:gs>
                  <a:gs pos="35000">
                    <a:srgbClr val="FD0000">
                      <a:tint val="37000"/>
                      <a:satMod val="300000"/>
                    </a:srgbClr>
                  </a:gs>
                  <a:gs pos="100000">
                    <a:srgbClr val="FD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D00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ADF Model</a:t>
                </a:r>
                <a:endPara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cxnSp>
          <p:nvCxnSpPr>
            <p:cNvPr id="87" name="Straight Arrow Connector 173"/>
            <p:cNvCxnSpPr>
              <a:stCxn id="70" idx="3"/>
              <a:endCxn id="86" idx="1"/>
            </p:cNvCxnSpPr>
            <p:nvPr/>
          </p:nvCxnSpPr>
          <p:spPr>
            <a:xfrm>
              <a:off x="4055953" y="4180896"/>
              <a:ext cx="2817819" cy="807221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118" name="Gruppierung 117"/>
          <p:cNvGrpSpPr/>
          <p:nvPr/>
        </p:nvGrpSpPr>
        <p:grpSpPr>
          <a:xfrm>
            <a:off x="1536746" y="3424990"/>
            <a:ext cx="1171576" cy="1477712"/>
            <a:chOff x="1536746" y="3424990"/>
            <a:chExt cx="1171576" cy="1477712"/>
          </a:xfrm>
        </p:grpSpPr>
        <p:sp>
          <p:nvSpPr>
            <p:cNvPr id="69" name="Rectangle 154"/>
            <p:cNvSpPr/>
            <p:nvPr/>
          </p:nvSpPr>
          <p:spPr>
            <a:xfrm>
              <a:off x="1536746" y="3424990"/>
              <a:ext cx="666751" cy="596956"/>
            </a:xfrm>
            <a:prstGeom prst="rect">
              <a:avLst/>
            </a:prstGeom>
            <a:gradFill rotWithShape="1">
              <a:gsLst>
                <a:gs pos="0">
                  <a:srgbClr val="FD0000">
                    <a:tint val="50000"/>
                    <a:satMod val="300000"/>
                  </a:srgbClr>
                </a:gs>
                <a:gs pos="35000">
                  <a:srgbClr val="FD0000">
                    <a:tint val="37000"/>
                    <a:satMod val="300000"/>
                  </a:srgbClr>
                </a:gs>
                <a:gs pos="100000">
                  <a:srgbClr val="FD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D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Device Native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05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View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88" name="Straight Arrow Connector 174"/>
            <p:cNvCxnSpPr>
              <a:stCxn id="69" idx="2"/>
              <a:endCxn id="63" idx="0"/>
            </p:cNvCxnSpPr>
            <p:nvPr/>
          </p:nvCxnSpPr>
          <p:spPr>
            <a:xfrm flipH="1">
              <a:off x="1856447" y="4021946"/>
              <a:ext cx="13675" cy="88075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95" name="Left-Up Arrow 73"/>
            <p:cNvSpPr/>
            <p:nvPr/>
          </p:nvSpPr>
          <p:spPr>
            <a:xfrm rot="10800000" flipH="1">
              <a:off x="2213022" y="3479021"/>
              <a:ext cx="495300" cy="266700"/>
            </a:xfrm>
            <a:prstGeom prst="leftUpArrow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25" name="Gruppierung 124"/>
          <p:cNvGrpSpPr/>
          <p:nvPr/>
        </p:nvGrpSpPr>
        <p:grpSpPr>
          <a:xfrm>
            <a:off x="784273" y="1959260"/>
            <a:ext cx="3286564" cy="1777958"/>
            <a:chOff x="784273" y="1959260"/>
            <a:chExt cx="3286564" cy="1777958"/>
          </a:xfrm>
        </p:grpSpPr>
        <p:grpSp>
          <p:nvGrpSpPr>
            <p:cNvPr id="119" name="Gruppierung 118"/>
            <p:cNvGrpSpPr/>
            <p:nvPr/>
          </p:nvGrpSpPr>
          <p:grpSpPr>
            <a:xfrm>
              <a:off x="784273" y="1959260"/>
              <a:ext cx="3286564" cy="1777958"/>
              <a:chOff x="784273" y="1959260"/>
              <a:chExt cx="3286564" cy="1777958"/>
            </a:xfrm>
          </p:grpSpPr>
          <p:sp>
            <p:nvSpPr>
              <p:cNvPr id="94" name="Up-Down Arrow 179"/>
              <p:cNvSpPr/>
              <p:nvPr/>
            </p:nvSpPr>
            <p:spPr bwMode="auto">
              <a:xfrm>
                <a:off x="2934461" y="3352879"/>
                <a:ext cx="312522" cy="384339"/>
              </a:xfrm>
              <a:prstGeom prst="upDownArrow">
                <a:avLst>
                  <a:gd name="adj1" fmla="val 37808"/>
                  <a:gd name="adj2" fmla="val 46952"/>
                </a:avLst>
              </a:prstGeom>
              <a:solidFill>
                <a:srgbClr val="777777"/>
              </a:solidFill>
              <a:ln w="9525" cap="flat" cmpd="sng" algn="ctr">
                <a:solidFill>
                  <a:srgbClr val="FD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2075" tIns="46038" rIns="92075" bIns="46038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119063" marR="0" lvl="0" indent="-119063" algn="ctr" defTabSz="914400" rtl="0" eaLnBrk="1" fontAlgn="base" latinLnBrk="0" hangingPunct="1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FD0000"/>
                  </a:buClr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57" name="AutoShape 4"/>
              <p:cNvSpPr>
                <a:spLocks noChangeArrowheads="1"/>
              </p:cNvSpPr>
              <p:nvPr/>
            </p:nvSpPr>
            <p:spPr bwMode="auto">
              <a:xfrm>
                <a:off x="784273" y="1959260"/>
                <a:ext cx="3286564" cy="1389290"/>
              </a:xfrm>
              <a:prstGeom prst="roundRect">
                <a:avLst>
                  <a:gd name="adj" fmla="val 16667"/>
                </a:avLst>
              </a:prstGeom>
              <a:solidFill>
                <a:srgbClr val="7F7F7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AutoShape 4"/>
              <p:cNvSpPr>
                <a:spLocks noChangeArrowheads="1"/>
              </p:cNvSpPr>
              <p:nvPr/>
            </p:nvSpPr>
            <p:spPr bwMode="auto">
              <a:xfrm>
                <a:off x="860472" y="2025418"/>
                <a:ext cx="2343150" cy="1223897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lumMod val="85000"/>
                </a:srgbClr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Rectangle 151"/>
              <p:cNvSpPr/>
              <p:nvPr/>
            </p:nvSpPr>
            <p:spPr>
              <a:xfrm>
                <a:off x="1001316" y="2342028"/>
                <a:ext cx="1326006" cy="378032"/>
              </a:xfrm>
              <a:prstGeom prst="rect">
                <a:avLst/>
              </a:prstGeom>
              <a:gradFill rotWithShape="1">
                <a:gsLst>
                  <a:gs pos="0">
                    <a:srgbClr val="FD0000">
                      <a:tint val="50000"/>
                      <a:satMod val="300000"/>
                    </a:srgbClr>
                  </a:gs>
                  <a:gs pos="35000">
                    <a:srgbClr val="FD0000">
                      <a:tint val="37000"/>
                      <a:satMod val="300000"/>
                    </a:srgbClr>
                  </a:gs>
                  <a:gs pos="100000">
                    <a:srgbClr val="FD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D00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ADF Mobile </a:t>
                </a:r>
                <a:br>
                  <a:rPr kumimoji="0" lang="fi-FI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fi-FI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AMX View</a:t>
                </a: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Rectangle 175"/>
              <p:cNvSpPr/>
              <p:nvPr/>
            </p:nvSpPr>
            <p:spPr>
              <a:xfrm>
                <a:off x="2439129" y="2346556"/>
                <a:ext cx="631143" cy="811791"/>
              </a:xfrm>
              <a:prstGeom prst="rect">
                <a:avLst/>
              </a:prstGeom>
              <a:gradFill rotWithShape="1">
                <a:gsLst>
                  <a:gs pos="0">
                    <a:srgbClr val="FD0000">
                      <a:tint val="50000"/>
                      <a:satMod val="300000"/>
                    </a:srgbClr>
                  </a:gs>
                  <a:gs pos="35000">
                    <a:srgbClr val="FD0000">
                      <a:tint val="37000"/>
                      <a:satMod val="300000"/>
                    </a:srgbClr>
                  </a:gs>
                  <a:gs pos="100000">
                    <a:srgbClr val="FD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D00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Local HTML</a:t>
                </a: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Text Box 44"/>
              <p:cNvSpPr txBox="1">
                <a:spLocks noChangeArrowheads="1"/>
              </p:cNvSpPr>
              <p:nvPr/>
            </p:nvSpPr>
            <p:spPr bwMode="auto">
              <a:xfrm>
                <a:off x="1308149" y="2048856"/>
                <a:ext cx="1553928" cy="26379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/>
                </a:pPr>
                <a:r>
                  <a:rPr kumimoji="0" lang="en-US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HTML5 &amp; JavaScript</a:t>
                </a:r>
              </a:p>
            </p:txBody>
          </p:sp>
          <p:sp>
            <p:nvSpPr>
              <p:cNvPr id="96" name="Rectangle 85"/>
              <p:cNvSpPr/>
              <p:nvPr/>
            </p:nvSpPr>
            <p:spPr>
              <a:xfrm>
                <a:off x="1001316" y="2780178"/>
                <a:ext cx="1326006" cy="378032"/>
              </a:xfrm>
              <a:prstGeom prst="rect">
                <a:avLst/>
              </a:prstGeom>
              <a:gradFill rotWithShape="1">
                <a:gsLst>
                  <a:gs pos="0">
                    <a:srgbClr val="FD0000">
                      <a:tint val="50000"/>
                      <a:satMod val="300000"/>
                    </a:srgbClr>
                  </a:gs>
                  <a:gs pos="35000">
                    <a:srgbClr val="FD0000">
                      <a:tint val="37000"/>
                      <a:satMod val="300000"/>
                    </a:srgbClr>
                  </a:gs>
                  <a:gs pos="100000">
                    <a:srgbClr val="FD000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D00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i-FI" sz="1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ADF Controller</a:t>
                </a: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22" name="Text Box 44"/>
            <p:cNvSpPr txBox="1">
              <a:spLocks noChangeArrowheads="1"/>
            </p:cNvSpPr>
            <p:nvPr/>
          </p:nvSpPr>
          <p:spPr bwMode="auto">
            <a:xfrm>
              <a:off x="3217255" y="2033692"/>
              <a:ext cx="838989" cy="26379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US" sz="1100" b="1" kern="0" dirty="0" smtClean="0">
                  <a:solidFill>
                    <a:srgbClr val="FFFFFF"/>
                  </a:solidFill>
                </a:rPr>
                <a:t>Web View</a:t>
              </a:r>
              <a:endParaRPr kumimoji="0" 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4" name="Rectangle 159"/>
          <p:cNvSpPr/>
          <p:nvPr/>
        </p:nvSpPr>
        <p:spPr>
          <a:xfrm>
            <a:off x="6883297" y="3007342"/>
            <a:ext cx="1559075" cy="538353"/>
          </a:xfrm>
          <a:prstGeom prst="rect">
            <a:avLst/>
          </a:prstGeom>
          <a:gradFill rotWithShape="1">
            <a:gsLst>
              <a:gs pos="0">
                <a:srgbClr val="FD0000">
                  <a:tint val="50000"/>
                  <a:satMod val="300000"/>
                </a:srgbClr>
              </a:gs>
              <a:gs pos="35000">
                <a:srgbClr val="FD0000">
                  <a:tint val="37000"/>
                  <a:satMod val="300000"/>
                </a:srgbClr>
              </a:gs>
              <a:gs pos="100000">
                <a:srgbClr val="FD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D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Party Web Sites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5" name="Rectangle 160"/>
          <p:cNvSpPr/>
          <p:nvPr/>
        </p:nvSpPr>
        <p:spPr>
          <a:xfrm>
            <a:off x="6883297" y="2443522"/>
            <a:ext cx="1555899" cy="487535"/>
          </a:xfrm>
          <a:prstGeom prst="rect">
            <a:avLst/>
          </a:prstGeom>
          <a:gradFill rotWithShape="1">
            <a:gsLst>
              <a:gs pos="0">
                <a:srgbClr val="FD0000">
                  <a:tint val="50000"/>
                  <a:satMod val="300000"/>
                </a:srgbClr>
              </a:gs>
              <a:gs pos="35000">
                <a:srgbClr val="FD0000">
                  <a:tint val="37000"/>
                  <a:satMod val="300000"/>
                </a:srgbClr>
              </a:gs>
              <a:gs pos="100000">
                <a:srgbClr val="FD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D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ADF Faces RC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6" name="Rectangle 161"/>
          <p:cNvSpPr/>
          <p:nvPr/>
        </p:nvSpPr>
        <p:spPr>
          <a:xfrm>
            <a:off x="6883297" y="1628800"/>
            <a:ext cx="1568599" cy="738435"/>
          </a:xfrm>
          <a:prstGeom prst="rect">
            <a:avLst/>
          </a:prstGeom>
          <a:gradFill rotWithShape="1">
            <a:gsLst>
              <a:gs pos="0">
                <a:srgbClr val="FD0000">
                  <a:tint val="50000"/>
                  <a:satMod val="300000"/>
                </a:srgbClr>
              </a:gs>
              <a:gs pos="35000">
                <a:srgbClr val="FD0000">
                  <a:tint val="37000"/>
                  <a:satMod val="300000"/>
                </a:srgbClr>
              </a:gs>
              <a:gs pos="100000">
                <a:srgbClr val="FD0000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D0000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ADF Mobile </a:t>
            </a:r>
            <a:r>
              <a:rPr kumimoji="0" lang="fi-FI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Browser</a:t>
            </a:r>
            <a:r>
              <a:rPr kumimoji="0" lang="fi-FI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fi-FI" sz="1600" kern="0" dirty="0" smtClean="0">
                <a:solidFill>
                  <a:srgbClr val="000000"/>
                </a:solidFill>
                <a:latin typeface="Arial"/>
              </a:rPr>
              <a:t>(</a:t>
            </a:r>
            <a:r>
              <a:rPr lang="fi-FI" sz="1600" kern="0" dirty="0">
                <a:solidFill>
                  <a:srgbClr val="000000"/>
                </a:solidFill>
                <a:latin typeface="Arial"/>
              </a:rPr>
              <a:t>Trinidad)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30" name="Gruppierung 129"/>
          <p:cNvGrpSpPr/>
          <p:nvPr/>
        </p:nvGrpSpPr>
        <p:grpSpPr>
          <a:xfrm>
            <a:off x="3308397" y="1998018"/>
            <a:ext cx="3574900" cy="1278501"/>
            <a:chOff x="3308397" y="1998018"/>
            <a:chExt cx="3574900" cy="1278501"/>
          </a:xfrm>
        </p:grpSpPr>
        <p:cxnSp>
          <p:nvCxnSpPr>
            <p:cNvPr id="80" name="Straight Arrow Connector 165"/>
            <p:cNvCxnSpPr>
              <a:stCxn id="65" idx="3"/>
              <a:endCxn id="74" idx="1"/>
            </p:cNvCxnSpPr>
            <p:nvPr/>
          </p:nvCxnSpPr>
          <p:spPr>
            <a:xfrm>
              <a:off x="3936897" y="2753141"/>
              <a:ext cx="2946400" cy="523378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1" name="Straight Arrow Connector 166"/>
            <p:cNvCxnSpPr>
              <a:stCxn id="65" idx="3"/>
              <a:endCxn id="75" idx="1"/>
            </p:cNvCxnSpPr>
            <p:nvPr/>
          </p:nvCxnSpPr>
          <p:spPr>
            <a:xfrm flipV="1">
              <a:off x="3936897" y="2687290"/>
              <a:ext cx="2946400" cy="65851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82" name="Straight Arrow Connector 167"/>
            <p:cNvCxnSpPr>
              <a:stCxn id="65" idx="3"/>
              <a:endCxn id="76" idx="1"/>
            </p:cNvCxnSpPr>
            <p:nvPr/>
          </p:nvCxnSpPr>
          <p:spPr>
            <a:xfrm flipV="1">
              <a:off x="3936897" y="1998018"/>
              <a:ext cx="2946400" cy="755123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65" name="Rectangle 150"/>
            <p:cNvSpPr/>
            <p:nvPr/>
          </p:nvSpPr>
          <p:spPr>
            <a:xfrm>
              <a:off x="3308397" y="2339663"/>
              <a:ext cx="628500" cy="826955"/>
            </a:xfrm>
            <a:prstGeom prst="rect">
              <a:avLst/>
            </a:prstGeom>
            <a:gradFill rotWithShape="1">
              <a:gsLst>
                <a:gs pos="0">
                  <a:srgbClr val="FD0000">
                    <a:tint val="50000"/>
                    <a:satMod val="300000"/>
                  </a:srgbClr>
                </a:gs>
                <a:gs pos="35000">
                  <a:srgbClr val="FD0000">
                    <a:tint val="37000"/>
                    <a:satMod val="300000"/>
                  </a:srgbClr>
                </a:gs>
                <a:gs pos="100000">
                  <a:srgbClr val="FD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D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 HTML</a:t>
              </a:r>
              <a:endPara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8" name="Gruppierung 127"/>
          <p:cNvGrpSpPr/>
          <p:nvPr/>
        </p:nvGrpSpPr>
        <p:grpSpPr>
          <a:xfrm>
            <a:off x="4594271" y="3540934"/>
            <a:ext cx="3822700" cy="919162"/>
            <a:chOff x="4594271" y="3540934"/>
            <a:chExt cx="3822700" cy="919162"/>
          </a:xfrm>
        </p:grpSpPr>
        <p:sp>
          <p:nvSpPr>
            <p:cNvPr id="91" name="Rectangle 53"/>
            <p:cNvSpPr/>
            <p:nvPr/>
          </p:nvSpPr>
          <p:spPr>
            <a:xfrm>
              <a:off x="6873772" y="3840971"/>
              <a:ext cx="1543199" cy="619125"/>
            </a:xfrm>
            <a:prstGeom prst="rect">
              <a:avLst/>
            </a:prstGeom>
            <a:gradFill rotWithShape="1">
              <a:gsLst>
                <a:gs pos="0">
                  <a:srgbClr val="FD0000">
                    <a:tint val="50000"/>
                    <a:satMod val="300000"/>
                  </a:srgbClr>
                </a:gs>
                <a:gs pos="35000">
                  <a:srgbClr val="FD0000">
                    <a:tint val="37000"/>
                    <a:satMod val="300000"/>
                  </a:srgbClr>
                </a:gs>
                <a:gs pos="100000">
                  <a:srgbClr val="FD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D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Configuration Server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92" name="Straight Arrow Connector 55"/>
            <p:cNvCxnSpPr>
              <a:stCxn id="97" idx="3"/>
              <a:endCxn id="91" idx="1"/>
            </p:cNvCxnSpPr>
            <p:nvPr/>
          </p:nvCxnSpPr>
          <p:spPr>
            <a:xfrm>
              <a:off x="4594271" y="3540934"/>
              <a:ext cx="2279501" cy="60960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97" name="AutoShape 4"/>
          <p:cNvSpPr>
            <a:spLocks noChangeArrowheads="1"/>
          </p:cNvSpPr>
          <p:nvPr/>
        </p:nvSpPr>
        <p:spPr bwMode="auto">
          <a:xfrm>
            <a:off x="4059698" y="2955146"/>
            <a:ext cx="534573" cy="1171575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vert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Application</a:t>
            </a:r>
            <a:b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Configuration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115" name="Gruppierung 114"/>
          <p:cNvGrpSpPr/>
          <p:nvPr/>
        </p:nvGrpSpPr>
        <p:grpSpPr>
          <a:xfrm>
            <a:off x="785050" y="3356992"/>
            <a:ext cx="1032278" cy="1145357"/>
            <a:chOff x="1619672" y="3264138"/>
            <a:chExt cx="1032278" cy="1145357"/>
          </a:xfrm>
        </p:grpSpPr>
        <p:cxnSp>
          <p:nvCxnSpPr>
            <p:cNvPr id="84" name="Straight Arrow Connector 169"/>
            <p:cNvCxnSpPr/>
            <p:nvPr/>
          </p:nvCxnSpPr>
          <p:spPr>
            <a:xfrm flipH="1">
              <a:off x="2094254" y="3264138"/>
              <a:ext cx="11314" cy="80010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14" name="Rectangle 144"/>
            <p:cNvSpPr/>
            <p:nvPr/>
          </p:nvSpPr>
          <p:spPr>
            <a:xfrm>
              <a:off x="1619672" y="4005064"/>
              <a:ext cx="1032278" cy="404431"/>
            </a:xfrm>
            <a:prstGeom prst="rect">
              <a:avLst/>
            </a:prstGeom>
            <a:gradFill rotWithShape="1">
              <a:gsLst>
                <a:gs pos="0">
                  <a:srgbClr val="FD0000">
                    <a:tint val="50000"/>
                    <a:satMod val="300000"/>
                  </a:srgbClr>
                </a:gs>
                <a:gs pos="35000">
                  <a:srgbClr val="FD0000">
                    <a:tint val="37000"/>
                    <a:satMod val="300000"/>
                  </a:srgbClr>
                </a:gs>
                <a:gs pos="100000">
                  <a:srgbClr val="FD0000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D000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i-FI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Phone Gap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3" name="AutoShape 4"/>
          <p:cNvSpPr>
            <a:spLocks noChangeArrowheads="1"/>
          </p:cNvSpPr>
          <p:nvPr/>
        </p:nvSpPr>
        <p:spPr bwMode="auto">
          <a:xfrm>
            <a:off x="4803822" y="1964546"/>
            <a:ext cx="463144" cy="2590800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vert"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Credential Management,</a:t>
            </a:r>
            <a:b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</a:b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SSO, &amp; Access Control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9511270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74" grpId="0" animBg="1"/>
      <p:bldP spid="75" grpId="0" animBg="1"/>
      <p:bldP spid="76" grpId="0" animBg="1"/>
      <p:bldP spid="97" grpId="0" animBg="1"/>
      <p:bldP spid="9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Entwicklungsschritte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028787"/>
              </p:ext>
            </p:extLst>
          </p:nvPr>
        </p:nvGraphicFramePr>
        <p:xfrm>
          <a:off x="360363" y="-315416"/>
          <a:ext cx="8423275" cy="4822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4091740553"/>
              </p:ext>
            </p:extLst>
          </p:nvPr>
        </p:nvGraphicFramePr>
        <p:xfrm>
          <a:off x="3404722" y="2910833"/>
          <a:ext cx="4704184" cy="3024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4520612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ADFm</a:t>
            </a:r>
            <a:r>
              <a:rPr lang="de-DE" dirty="0" smtClean="0"/>
              <a:t> Features</a:t>
            </a:r>
            <a:endParaRPr lang="de-DE" dirty="0"/>
          </a:p>
        </p:txBody>
      </p:sp>
      <p:pic>
        <p:nvPicPr>
          <p:cNvPr id="6" name="Bild 5" descr="Bildschirmfoto 2012-11-22 um 01.08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15743"/>
            <a:ext cx="7560840" cy="494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2403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Kontrollfluss durch Task </a:t>
            </a:r>
            <a:r>
              <a:rPr lang="de-DE" dirty="0" err="1" smtClean="0"/>
              <a:t>Flows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367999"/>
            <a:ext cx="3275896" cy="4824000"/>
          </a:xfrm>
        </p:spPr>
        <p:txBody>
          <a:bodyPr/>
          <a:lstStyle/>
          <a:p>
            <a:r>
              <a:rPr lang="de-DE" dirty="0" smtClean="0"/>
              <a:t>Gewohntes arbeiten</a:t>
            </a:r>
          </a:p>
          <a:p>
            <a:r>
              <a:rPr lang="de-DE" dirty="0" smtClean="0"/>
              <a:t>Deklarativ</a:t>
            </a:r>
          </a:p>
          <a:p>
            <a:r>
              <a:rPr lang="de-DE" dirty="0" smtClean="0"/>
              <a:t>Wiederverwendbar</a:t>
            </a:r>
          </a:p>
          <a:p>
            <a:endParaRPr lang="de-DE" dirty="0"/>
          </a:p>
        </p:txBody>
      </p:sp>
      <p:pic>
        <p:nvPicPr>
          <p:cNvPr id="4" name="Bild 3" descr="Bildschirmfoto 2012-11-21 um 15.19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268760"/>
            <a:ext cx="5041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595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Realisierung der UI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Analog zu JSPX-Seiten</a:t>
            </a:r>
          </a:p>
          <a:p>
            <a:r>
              <a:rPr lang="de-DE" dirty="0" smtClean="0"/>
              <a:t>Komponentenbibliothek</a:t>
            </a:r>
          </a:p>
          <a:p>
            <a:r>
              <a:rPr lang="de-DE" dirty="0" smtClean="0"/>
              <a:t>Preview Ansicht</a:t>
            </a:r>
          </a:p>
          <a:p>
            <a:r>
              <a:rPr lang="de-DE" dirty="0" smtClean="0"/>
              <a:t>Binding Layer</a:t>
            </a:r>
          </a:p>
          <a:p>
            <a:r>
              <a:rPr lang="de-DE" dirty="0"/>
              <a:t>Drag &amp; </a:t>
            </a:r>
            <a:r>
              <a:rPr lang="de-DE" dirty="0" smtClean="0"/>
              <a:t>Drop</a:t>
            </a:r>
          </a:p>
          <a:p>
            <a:endParaRPr lang="de-DE" dirty="0"/>
          </a:p>
        </p:txBody>
      </p:sp>
      <p:pic>
        <p:nvPicPr>
          <p:cNvPr id="4" name="Bild 3" descr="Bildschirmfoto 2012-11-21 um 16.04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268760"/>
            <a:ext cx="3167008" cy="51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760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pic>
        <p:nvPicPr>
          <p:cNvPr id="4" name="Bild 3" descr="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3" y="1268760"/>
            <a:ext cx="2479650" cy="4824536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360000" y="1367999"/>
            <a:ext cx="2555816" cy="4824000"/>
          </a:xfrm>
        </p:spPr>
        <p:txBody>
          <a:bodyPr/>
          <a:lstStyle/>
          <a:p>
            <a:r>
              <a:rPr lang="de-DE" dirty="0" smtClean="0"/>
              <a:t>Springboard</a:t>
            </a:r>
          </a:p>
          <a:p>
            <a:r>
              <a:rPr lang="de-DE" dirty="0" err="1" smtClean="0"/>
              <a:t>Maps</a:t>
            </a:r>
            <a:endParaRPr lang="de-DE" dirty="0" smtClean="0"/>
          </a:p>
          <a:p>
            <a:r>
              <a:rPr lang="de-DE" dirty="0" err="1" smtClean="0"/>
              <a:t>Gauges</a:t>
            </a:r>
            <a:endParaRPr lang="de-DE" dirty="0" smtClean="0"/>
          </a:p>
          <a:p>
            <a:r>
              <a:rPr lang="de-DE" dirty="0" smtClean="0"/>
              <a:t>List Views</a:t>
            </a:r>
          </a:p>
          <a:p>
            <a:r>
              <a:rPr lang="de-DE" dirty="0" smtClean="0"/>
              <a:t>Forms</a:t>
            </a:r>
          </a:p>
          <a:p>
            <a:r>
              <a:rPr lang="de-DE" dirty="0" smtClean="0"/>
              <a:t>Images</a:t>
            </a:r>
            <a:endParaRPr lang="de-DE" dirty="0"/>
          </a:p>
        </p:txBody>
      </p:sp>
      <p:pic>
        <p:nvPicPr>
          <p:cNvPr id="7" name="Bild 6" descr="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639" y="1268760"/>
            <a:ext cx="2479649" cy="4824536"/>
          </a:xfrm>
          <a:prstGeom prst="rect">
            <a:avLst/>
          </a:prstGeom>
        </p:spPr>
      </p:pic>
      <p:pic>
        <p:nvPicPr>
          <p:cNvPr id="8" name="Bild 7" descr="4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54" y="1268760"/>
            <a:ext cx="2479650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9492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 auf Gerätefunktionalität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0000" y="1367999"/>
            <a:ext cx="5220112" cy="4824000"/>
          </a:xfrm>
        </p:spPr>
        <p:txBody>
          <a:bodyPr/>
          <a:lstStyle/>
          <a:p>
            <a:r>
              <a:rPr lang="de-DE" dirty="0" smtClean="0"/>
              <a:t>Sehr einfach</a:t>
            </a:r>
          </a:p>
          <a:p>
            <a:r>
              <a:rPr lang="de-DE" dirty="0" smtClean="0"/>
              <a:t>Device </a:t>
            </a:r>
            <a:r>
              <a:rPr lang="de-DE" dirty="0" err="1" smtClean="0"/>
              <a:t>Datacontrol</a:t>
            </a:r>
            <a:endParaRPr lang="de-DE" dirty="0" smtClean="0"/>
          </a:p>
          <a:p>
            <a:r>
              <a:rPr lang="de-DE" dirty="0" smtClean="0"/>
              <a:t>SMS senden</a:t>
            </a:r>
          </a:p>
          <a:p>
            <a:r>
              <a:rPr lang="de-DE" dirty="0" smtClean="0"/>
              <a:t>Bilder verwenden</a:t>
            </a:r>
          </a:p>
          <a:p>
            <a:r>
              <a:rPr lang="de-DE" dirty="0" smtClean="0"/>
              <a:t>Zugriff auf GPS Koordinaten</a:t>
            </a:r>
          </a:p>
          <a:p>
            <a:r>
              <a:rPr lang="de-DE" dirty="0" smtClean="0"/>
              <a:t>Kontakte Bearbeiten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5" name="Bild 4" descr="Bildschirmfoto 2012-11-21 um 15.39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58" y="1268760"/>
            <a:ext cx="3166906" cy="49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9857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Zugriff auf Unternehmensdaten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Authentifizierung / Autorisierung</a:t>
            </a:r>
          </a:p>
          <a:p>
            <a:r>
              <a:rPr lang="de-DE" dirty="0" smtClean="0"/>
              <a:t>Webservices</a:t>
            </a:r>
          </a:p>
          <a:p>
            <a:r>
              <a:rPr lang="de-DE" dirty="0" err="1" smtClean="0"/>
              <a:t>SQLite</a:t>
            </a:r>
            <a:endParaRPr lang="de-DE" dirty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Offlinesupport</a:t>
            </a:r>
          </a:p>
          <a:p>
            <a:pPr lvl="1"/>
            <a:r>
              <a:rPr lang="de-DE" dirty="0" smtClean="0">
                <a:sym typeface="Wingdings"/>
              </a:rPr>
              <a:t>Encryption</a:t>
            </a:r>
            <a:endParaRPr lang="de-DE" dirty="0"/>
          </a:p>
        </p:txBody>
      </p:sp>
      <p:pic>
        <p:nvPicPr>
          <p:cNvPr id="4" name="Bild 3" descr="5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196752"/>
            <a:ext cx="2650624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279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Vorteile für Nutzer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de-DE" dirty="0" smtClean="0"/>
              <a:t>Integration in die Fusion Middleware / Wiederverwendbarkeit</a:t>
            </a:r>
          </a:p>
          <a:p>
            <a:pPr>
              <a:lnSpc>
                <a:spcPct val="130000"/>
              </a:lnSpc>
            </a:pPr>
            <a:r>
              <a:rPr lang="de-DE" dirty="0" smtClean="0"/>
              <a:t>Unterstützt mehrere Plattformen</a:t>
            </a:r>
          </a:p>
          <a:p>
            <a:pPr>
              <a:lnSpc>
                <a:spcPct val="130000"/>
              </a:lnSpc>
            </a:pPr>
            <a:r>
              <a:rPr lang="de-DE" dirty="0" smtClean="0"/>
              <a:t>Vorhandene Sicherheitsmechanismen</a:t>
            </a:r>
          </a:p>
          <a:p>
            <a:pPr>
              <a:lnSpc>
                <a:spcPct val="130000"/>
              </a:lnSpc>
            </a:pPr>
            <a:r>
              <a:rPr lang="de-DE" dirty="0" smtClean="0"/>
              <a:t>Einheitliches Programmiermodell</a:t>
            </a:r>
          </a:p>
          <a:p>
            <a:pPr>
              <a:lnSpc>
                <a:spcPct val="130000"/>
              </a:lnSpc>
            </a:pPr>
            <a:r>
              <a:rPr lang="de-DE" dirty="0" smtClean="0"/>
              <a:t>Native Gerätefunktionen</a:t>
            </a:r>
          </a:p>
          <a:p>
            <a:pPr>
              <a:lnSpc>
                <a:spcPct val="130000"/>
              </a:lnSpc>
            </a:pPr>
            <a:r>
              <a:rPr lang="de-DE" dirty="0" smtClean="0"/>
              <a:t>Zugriff auf Webcontent</a:t>
            </a:r>
          </a:p>
          <a:p>
            <a:pPr>
              <a:lnSpc>
                <a:spcPct val="130000"/>
              </a:lnSpc>
            </a:pPr>
            <a:r>
              <a:rPr lang="de-DE" dirty="0" smtClean="0"/>
              <a:t>Reichhaltige Komponenten</a:t>
            </a:r>
          </a:p>
          <a:p>
            <a:pPr>
              <a:lnSpc>
                <a:spcPct val="130000"/>
              </a:lnSpc>
            </a:pPr>
            <a:r>
              <a:rPr lang="de-DE" dirty="0" smtClean="0"/>
              <a:t>Offline-Support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1856406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Erste Schritte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Umgebung aufsetzen und Zertifikate einbinden</a:t>
            </a:r>
          </a:p>
          <a:p>
            <a:r>
              <a:rPr lang="de-DE" dirty="0" smtClean="0"/>
              <a:t>Public Samples laden</a:t>
            </a:r>
          </a:p>
          <a:p>
            <a:r>
              <a:rPr lang="de-DE" dirty="0" err="1" smtClean="0"/>
              <a:t>Deployen</a:t>
            </a:r>
            <a:endParaRPr lang="de-DE" dirty="0" smtClean="0"/>
          </a:p>
          <a:p>
            <a:r>
              <a:rPr lang="de-DE" dirty="0" smtClean="0"/>
              <a:t>Zerlegen </a:t>
            </a:r>
            <a:r>
              <a:rPr lang="de-DE" dirty="0" smtClean="0">
                <a:sym typeface="Wingdings"/>
              </a:rPr>
              <a:t> verstehen</a:t>
            </a:r>
            <a:endParaRPr lang="de-DE" dirty="0" smtClean="0"/>
          </a:p>
          <a:p>
            <a:r>
              <a:rPr lang="de-DE" dirty="0" smtClean="0"/>
              <a:t>Do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yourself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845799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57188" y="2780928"/>
            <a:ext cx="5857886" cy="2648336"/>
          </a:xfrm>
        </p:spPr>
        <p:txBody>
          <a:bodyPr/>
          <a:lstStyle/>
          <a:p>
            <a:r>
              <a:rPr lang="de-DE" dirty="0" smtClean="0"/>
              <a:t>Enno Schulte</a:t>
            </a:r>
          </a:p>
          <a:p>
            <a:r>
              <a:rPr lang="de-DE" dirty="0" smtClean="0"/>
              <a:t>OPITZ CONSULTING Deutschland GmbH</a:t>
            </a:r>
          </a:p>
          <a:p>
            <a:pPr>
              <a:spcBef>
                <a:spcPts val="0"/>
              </a:spcBef>
            </a:pPr>
            <a:endParaRPr lang="de-DE" dirty="0"/>
          </a:p>
          <a:p>
            <a:pPr>
              <a:spcBef>
                <a:spcPts val="0"/>
              </a:spcBef>
            </a:pPr>
            <a:r>
              <a:rPr lang="de-DE" dirty="0" smtClean="0"/>
              <a:t>Volker Linz </a:t>
            </a:r>
          </a:p>
          <a:p>
            <a:r>
              <a:rPr lang="de-DE" dirty="0" smtClean="0"/>
              <a:t>ORACLE Deutschland B.V. &amp; Co. KG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Ein Erfahrungsbericht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 smtClean="0"/>
              <a:t>		      Nürnberg, 22.11.2012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ADF Mobile in der Praxis</a:t>
            </a:r>
            <a:endParaRPr lang="de-DE" dirty="0"/>
          </a:p>
        </p:txBody>
      </p:sp>
      <p:grpSp>
        <p:nvGrpSpPr>
          <p:cNvPr id="11" name="Gruppierung 10"/>
          <p:cNvGrpSpPr/>
          <p:nvPr/>
        </p:nvGrpSpPr>
        <p:grpSpPr>
          <a:xfrm>
            <a:off x="6516216" y="1988840"/>
            <a:ext cx="2183572" cy="4248472"/>
            <a:chOff x="6444208" y="1988840"/>
            <a:chExt cx="2183572" cy="4248472"/>
          </a:xfrm>
        </p:grpSpPr>
        <p:pic>
          <p:nvPicPr>
            <p:cNvPr id="9" name="Bild 8" descr="2.tif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1988840"/>
              <a:ext cx="2183572" cy="4248472"/>
            </a:xfrm>
            <a:prstGeom prst="rect">
              <a:avLst/>
            </a:prstGeom>
          </p:spPr>
        </p:pic>
        <p:pic>
          <p:nvPicPr>
            <p:cNvPr id="3" name="Bild 2" descr="iOS Simulator Bildschirmfoto 13.11.2012 16.38.43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571" y="2680945"/>
              <a:ext cx="1957028" cy="2935543"/>
            </a:xfrm>
            <a:prstGeom prst="rect">
              <a:avLst/>
            </a:prstGeom>
          </p:spPr>
        </p:pic>
      </p:grpSp>
      <p:pic>
        <p:nvPicPr>
          <p:cNvPr id="10" name="Picture 20" descr="http://www.doag.org/typo3temp/pics/c893e8dfdc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836" y="5143500"/>
            <a:ext cx="1165820" cy="116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456640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901137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 Inhalt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SQLite</a:t>
            </a:r>
            <a:r>
              <a:rPr lang="de-DE" dirty="0" smtClean="0"/>
              <a:t> mit Authentication</a:t>
            </a:r>
          </a:p>
          <a:p>
            <a:r>
              <a:rPr lang="de-DE" dirty="0" smtClean="0"/>
              <a:t>Geräteinformationen auslesen</a:t>
            </a:r>
          </a:p>
          <a:p>
            <a:r>
              <a:rPr lang="de-DE" dirty="0" err="1" smtClean="0"/>
              <a:t>Maps</a:t>
            </a:r>
            <a:endParaRPr lang="de-DE" dirty="0" smtClean="0"/>
          </a:p>
          <a:p>
            <a:r>
              <a:rPr lang="de-DE" dirty="0" smtClean="0"/>
              <a:t>Zugriff auf Kontakte</a:t>
            </a:r>
          </a:p>
          <a:p>
            <a:r>
              <a:rPr lang="de-DE" dirty="0" err="1" smtClean="0"/>
              <a:t>Twitteranbindung</a:t>
            </a:r>
            <a:r>
              <a:rPr lang="de-DE" dirty="0" smtClean="0"/>
              <a:t> / </a:t>
            </a:r>
            <a:r>
              <a:rPr lang="de-DE" dirty="0" err="1" smtClean="0"/>
              <a:t>RestService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72184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Fallstricke beim Einsatz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1200"/>
              </a:spcBef>
              <a:buFont typeface="Wingdings" charset="2"/>
              <a:buChar char="§"/>
            </a:pPr>
            <a:r>
              <a:rPr lang="de-DE" dirty="0" smtClean="0"/>
              <a:t>Notwendige Hardware / Zertifikate</a:t>
            </a:r>
          </a:p>
          <a:p>
            <a:pPr marL="342900" indent="-342900">
              <a:spcBef>
                <a:spcPts val="1200"/>
              </a:spcBef>
              <a:buFont typeface="Wingdings" charset="2"/>
              <a:buChar char="§"/>
            </a:pPr>
            <a:r>
              <a:rPr lang="de-DE" dirty="0" smtClean="0"/>
              <a:t>Mehr Handarbeit als gewohnt</a:t>
            </a:r>
          </a:p>
          <a:p>
            <a:pPr marL="342900" indent="-342900">
              <a:spcBef>
                <a:spcPts val="1200"/>
              </a:spcBef>
              <a:buFont typeface="Wingdings" charset="2"/>
              <a:buChar char="§"/>
            </a:pPr>
            <a:r>
              <a:rPr lang="de-DE" dirty="0" smtClean="0"/>
              <a:t>Wenig Ressourcen / Best Practices </a:t>
            </a:r>
          </a:p>
          <a:p>
            <a:pPr marL="342900" indent="-342900">
              <a:spcBef>
                <a:spcPts val="1200"/>
              </a:spcBef>
              <a:buFont typeface="Wingdings" charset="2"/>
              <a:buChar char="§"/>
            </a:pPr>
            <a:r>
              <a:rPr lang="de-DE" dirty="0" smtClean="0"/>
              <a:t>Es gibt noch diverse Ecken und Kanten</a:t>
            </a:r>
          </a:p>
          <a:p>
            <a:pPr marL="342900" indent="-342900">
              <a:spcBef>
                <a:spcPts val="1200"/>
              </a:spcBef>
              <a:buFont typeface="Wingdings" charset="2"/>
              <a:buChar char="§"/>
            </a:pPr>
            <a:r>
              <a:rPr lang="de-DE" dirty="0" smtClean="0"/>
              <a:t>Schwierig zu debuggen – Keine direkte </a:t>
            </a:r>
            <a:r>
              <a:rPr lang="de-DE" dirty="0" err="1" smtClean="0"/>
              <a:t>Console</a:t>
            </a:r>
            <a:endParaRPr lang="de-DE" dirty="0" smtClean="0"/>
          </a:p>
          <a:p>
            <a:pPr marL="342900" indent="-342900">
              <a:spcBef>
                <a:spcPts val="1200"/>
              </a:spcBef>
              <a:buFont typeface="Wingdings" charset="2"/>
              <a:buChar char="§"/>
            </a:pPr>
            <a:r>
              <a:rPr lang="de-DE" dirty="0" smtClean="0"/>
              <a:t>Kein ADF BC – Angewiesen auf Webservices</a:t>
            </a:r>
          </a:p>
          <a:p>
            <a:pPr marL="342900" indent="-342900">
              <a:spcBef>
                <a:spcPts val="1200"/>
              </a:spcBef>
              <a:buFont typeface="Wingdings" charset="2"/>
              <a:buChar char="§"/>
            </a:pPr>
            <a:r>
              <a:rPr lang="de-DE" dirty="0" err="1" smtClean="0"/>
              <a:t>Deployment</a:t>
            </a:r>
            <a:r>
              <a:rPr lang="de-DE" dirty="0" smtClean="0"/>
              <a:t> auf Endgeräte</a:t>
            </a:r>
          </a:p>
          <a:p>
            <a:pPr marL="342900" indent="-342900">
              <a:spcBef>
                <a:spcPts val="1200"/>
              </a:spcBef>
              <a:buFont typeface="Wingdings" charset="2"/>
              <a:buChar char="§"/>
            </a:pPr>
            <a:r>
              <a:rPr lang="de-DE" dirty="0" smtClean="0"/>
              <a:t>Unterstützung von Umlauten</a:t>
            </a:r>
          </a:p>
          <a:p>
            <a:pPr marL="342900" indent="-342900">
              <a:spcBef>
                <a:spcPts val="1200"/>
              </a:spcBef>
              <a:buFont typeface="Wingdings" charset="2"/>
              <a:buChar char="§"/>
            </a:pPr>
            <a:r>
              <a:rPr lang="de-DE" dirty="0" smtClean="0"/>
              <a:t>Rest Service Adapter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583374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/ Projektstatus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Framework mit viel Potenzial</a:t>
            </a:r>
          </a:p>
          <a:p>
            <a:r>
              <a:rPr lang="de-DE" dirty="0" smtClean="0"/>
              <a:t>Probleme mit </a:t>
            </a:r>
            <a:r>
              <a:rPr lang="de-DE" dirty="0" err="1" smtClean="0"/>
              <a:t>Android</a:t>
            </a:r>
            <a:r>
              <a:rPr lang="de-DE" dirty="0" smtClean="0"/>
              <a:t> / Performance</a:t>
            </a:r>
          </a:p>
          <a:p>
            <a:r>
              <a:rPr lang="de-DE" dirty="0" smtClean="0"/>
              <a:t>Referenzen werden benötigt um den Markt zu überzeugen</a:t>
            </a:r>
          </a:p>
          <a:p>
            <a:r>
              <a:rPr lang="de-DE" dirty="0" smtClean="0"/>
              <a:t>Testgetriebene Entwicklung / </a:t>
            </a:r>
            <a:r>
              <a:rPr lang="de-DE" dirty="0" err="1" smtClean="0"/>
              <a:t>Continous</a:t>
            </a:r>
            <a:r>
              <a:rPr lang="de-DE" dirty="0" smtClean="0"/>
              <a:t> Integration</a:t>
            </a:r>
          </a:p>
          <a:p>
            <a:r>
              <a:rPr lang="de-DE" dirty="0" err="1" smtClean="0"/>
              <a:t>ADFm</a:t>
            </a:r>
            <a:r>
              <a:rPr lang="de-DE" dirty="0" smtClean="0"/>
              <a:t> ist ein klares Argument für ADF</a:t>
            </a:r>
          </a:p>
          <a:p>
            <a:r>
              <a:rPr lang="de-DE" dirty="0" smtClean="0"/>
              <a:t>Projekt ist noch nicht abgeschlossen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23444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 und </a:t>
            </a:r>
            <a:r>
              <a:rPr lang="de-DE" dirty="0" err="1" smtClean="0"/>
              <a:t>Anworten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54729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FF0000"/>
                </a:solidFill>
              </a:rPr>
              <a:t>Oracle </a:t>
            </a:r>
            <a:r>
              <a:rPr lang="de-DE" dirty="0" smtClean="0"/>
              <a:t>Kundenumfrage</a:t>
            </a:r>
            <a:endParaRPr lang="de-DE" dirty="0"/>
          </a:p>
        </p:txBody>
      </p:sp>
      <p:pic>
        <p:nvPicPr>
          <p:cNvPr id="5" name="Picture 18" descr="D:\201211_Konferenz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88" y="2133575"/>
            <a:ext cx="3097212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4572000" y="2733675"/>
            <a:ext cx="4321175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de-DE" sz="2000" dirty="0"/>
              <a:t>Nehmen Sie an unserer Umfrage teil und </a:t>
            </a:r>
            <a:r>
              <a:rPr lang="de-DE" sz="2000" b="1" dirty="0"/>
              <a:t>gewinnen Sie ein Apple </a:t>
            </a:r>
            <a:r>
              <a:rPr lang="de-DE" sz="2000" b="1" dirty="0" err="1"/>
              <a:t>iPad</a:t>
            </a:r>
            <a:r>
              <a:rPr lang="de-DE" sz="2000" dirty="0"/>
              <a:t>!</a:t>
            </a:r>
            <a:br>
              <a:rPr lang="de-DE" sz="2000" dirty="0"/>
            </a:b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/>
              <a:t>Fragebögen am Oracle Stand oder im Smartphone ausfüllen. Einfach den QR-Code scannen.</a:t>
            </a:r>
            <a:endParaRPr lang="en-US" sz="2000" dirty="0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360363" y="5301208"/>
            <a:ext cx="62277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 u="sng" dirty="0">
                <a:latin typeface="Arial Narrow" pitchFamily="34" charset="0"/>
              </a:rPr>
              <a:t>http://</a:t>
            </a:r>
            <a:r>
              <a:rPr lang="en-US" sz="1800" b="1" u="sng" dirty="0" err="1">
                <a:latin typeface="Arial Narrow" pitchFamily="34" charset="0"/>
              </a:rPr>
              <a:t>apex.oracle.com</a:t>
            </a:r>
            <a:r>
              <a:rPr lang="en-US" sz="1800" b="1" u="sng" dirty="0">
                <a:latin typeface="Arial Narrow" pitchFamily="34" charset="0"/>
              </a:rPr>
              <a:t>/</a:t>
            </a:r>
            <a:r>
              <a:rPr lang="en-US" sz="1800" b="1" u="sng" dirty="0" err="1">
                <a:latin typeface="Arial Narrow" pitchFamily="34" charset="0"/>
              </a:rPr>
              <a:t>pls</a:t>
            </a:r>
            <a:r>
              <a:rPr lang="en-US" sz="1800" b="1" u="sng" dirty="0">
                <a:latin typeface="Arial Narrow" pitchFamily="34" charset="0"/>
              </a:rPr>
              <a:t>/apex/</a:t>
            </a:r>
            <a:r>
              <a:rPr lang="en-US" sz="1800" b="1" u="sng" dirty="0" err="1">
                <a:latin typeface="Arial Narrow" pitchFamily="34" charset="0"/>
              </a:rPr>
              <a:t>f?p</a:t>
            </a:r>
            <a:r>
              <a:rPr lang="en-US" sz="1800" b="1" u="sng" dirty="0">
                <a:latin typeface="Arial Narrow" pitchFamily="34" charset="0"/>
              </a:rPr>
              <a:t>=201211</a:t>
            </a:r>
          </a:p>
        </p:txBody>
      </p:sp>
      <p:pic>
        <p:nvPicPr>
          <p:cNvPr id="10" name="Picture 20" descr="http://www.doag.org/typo3temp/pics/c893e8dfdc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950" y="260350"/>
            <a:ext cx="17145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787495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Kontakt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357158" y="1857364"/>
            <a:ext cx="6715172" cy="428628"/>
          </a:xfrm>
        </p:spPr>
        <p:txBody>
          <a:bodyPr/>
          <a:lstStyle/>
          <a:p>
            <a:r>
              <a:rPr lang="de-DE" dirty="0" smtClean="0"/>
              <a:t>Enno Schulte</a:t>
            </a:r>
            <a:endParaRPr lang="de-DE" dirty="0"/>
          </a:p>
        </p:txBody>
      </p:sp>
      <p:pic>
        <p:nvPicPr>
          <p:cNvPr id="14" name="Bildplatzhalter 13" descr="1397bearbeitet_2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15224" y="1857364"/>
            <a:ext cx="1571636" cy="1571636"/>
          </a:xfrm>
        </p:spPr>
      </p:pic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57188" y="2285992"/>
            <a:ext cx="6715142" cy="1143000"/>
          </a:xfrm>
        </p:spPr>
        <p:txBody>
          <a:bodyPr/>
          <a:lstStyle/>
          <a:p>
            <a:r>
              <a:rPr lang="de-DE" dirty="0" smtClean="0"/>
              <a:t>OPITZ CONSULTING Deutschland GmbH </a:t>
            </a:r>
            <a:r>
              <a:rPr lang="de-DE" dirty="0"/>
              <a:t>Kirchstraße 6 51647 </a:t>
            </a:r>
            <a:r>
              <a:rPr lang="de-DE" dirty="0" smtClean="0"/>
              <a:t>Gummersbach</a:t>
            </a:r>
          </a:p>
          <a:p>
            <a:r>
              <a:rPr lang="de-DE" dirty="0" err="1" smtClean="0"/>
              <a:t>enno.schulte@opitz-consulting.com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5"/>
          </p:nvPr>
        </p:nvSpPr>
        <p:spPr>
          <a:xfrm>
            <a:off x="357188" y="4734264"/>
            <a:ext cx="6715142" cy="114300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de-DE" dirty="0" smtClean="0"/>
          </a:p>
          <a:p>
            <a:pPr>
              <a:spcBef>
                <a:spcPts val="0"/>
              </a:spcBef>
            </a:pPr>
            <a:endParaRPr lang="de-DE" dirty="0"/>
          </a:p>
        </p:txBody>
      </p:sp>
      <p:sp>
        <p:nvSpPr>
          <p:cNvPr id="2" name="Bildplatzhalt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61860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Projektvorstellung</a:t>
            </a:r>
          </a:p>
          <a:p>
            <a:r>
              <a:rPr lang="de-DE" dirty="0" smtClean="0"/>
              <a:t>Herausforderungen</a:t>
            </a:r>
          </a:p>
          <a:p>
            <a:r>
              <a:rPr lang="de-DE" dirty="0" smtClean="0"/>
              <a:t>ADF Mobile Grundlagen</a:t>
            </a:r>
          </a:p>
          <a:p>
            <a:r>
              <a:rPr lang="de-DE" dirty="0" smtClean="0"/>
              <a:t>Demo der ADF Mobile Anwendung</a:t>
            </a:r>
          </a:p>
          <a:p>
            <a:r>
              <a:rPr lang="de-DE" dirty="0" smtClean="0"/>
              <a:t>Fallstricke</a:t>
            </a:r>
          </a:p>
          <a:p>
            <a:r>
              <a:rPr lang="de-DE" dirty="0" smtClean="0"/>
              <a:t>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593065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468643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pic>
        <p:nvPicPr>
          <p:cNvPr id="5" name="Bild 4" descr="sta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96752"/>
            <a:ext cx="8532440" cy="484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868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pic>
        <p:nvPicPr>
          <p:cNvPr id="5" name="Bild 4" descr="bestell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604448" cy="48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6380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pic>
        <p:nvPicPr>
          <p:cNvPr id="2" name="Bild 1" descr="firmengaes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8676456" cy="49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868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Projektziel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300000"/>
              </a:lnSpc>
            </a:pPr>
            <a:r>
              <a:rPr lang="de-DE" dirty="0" smtClean="0"/>
              <a:t>Bestellungen via Smartphone</a:t>
            </a:r>
          </a:p>
          <a:p>
            <a:pPr>
              <a:lnSpc>
                <a:spcPct val="300000"/>
              </a:lnSpc>
            </a:pPr>
            <a:r>
              <a:rPr lang="de-DE" dirty="0" smtClean="0"/>
              <a:t>Übersicht über Bestellungen</a:t>
            </a:r>
          </a:p>
          <a:p>
            <a:pPr>
              <a:lnSpc>
                <a:spcPct val="300000"/>
              </a:lnSpc>
            </a:pPr>
            <a:r>
              <a:rPr lang="de-DE" dirty="0" smtClean="0"/>
              <a:t>Offlinesupport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31233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Herausforderungen mobiler Anwendungen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de-DE" dirty="0" smtClean="0"/>
              <a:t>Hohe Qualität mobiler Lösungen</a:t>
            </a:r>
            <a:endParaRPr lang="de-DE" dirty="0"/>
          </a:p>
          <a:p>
            <a:pPr>
              <a:lnSpc>
                <a:spcPct val="140000"/>
              </a:lnSpc>
            </a:pPr>
            <a:r>
              <a:rPr lang="de-DE" dirty="0" smtClean="0"/>
              <a:t>Rapide </a:t>
            </a:r>
            <a:r>
              <a:rPr lang="de-DE" dirty="0"/>
              <a:t>Entwicklung</a:t>
            </a:r>
          </a:p>
          <a:p>
            <a:pPr>
              <a:lnSpc>
                <a:spcPct val="140000"/>
              </a:lnSpc>
            </a:pPr>
            <a:r>
              <a:rPr lang="de-DE" dirty="0" smtClean="0"/>
              <a:t>Online- / Offline-Support</a:t>
            </a:r>
          </a:p>
          <a:p>
            <a:pPr>
              <a:lnSpc>
                <a:spcPct val="140000"/>
              </a:lnSpc>
            </a:pPr>
            <a:r>
              <a:rPr lang="de-DE" dirty="0" smtClean="0"/>
              <a:t>Kleine Darstellungsfläche</a:t>
            </a:r>
          </a:p>
          <a:p>
            <a:pPr>
              <a:lnSpc>
                <a:spcPct val="140000"/>
              </a:lnSpc>
            </a:pPr>
            <a:r>
              <a:rPr lang="de-DE" dirty="0" smtClean="0"/>
              <a:t>Gestensteuerung</a:t>
            </a:r>
          </a:p>
          <a:p>
            <a:pPr>
              <a:lnSpc>
                <a:spcPct val="140000"/>
              </a:lnSpc>
            </a:pPr>
            <a:r>
              <a:rPr lang="de-DE" dirty="0" smtClean="0"/>
              <a:t>Schutz kritischer Unternehmensdaten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85118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_Vorlage_AbgespeckteVersion_LeereStartseite">
  <a:themeElements>
    <a:clrScheme name="OC 2009">
      <a:dk1>
        <a:srgbClr val="1E2959"/>
      </a:dk1>
      <a:lt1>
        <a:srgbClr val="FFFFFF"/>
      </a:lt1>
      <a:dk2>
        <a:srgbClr val="000000"/>
      </a:dk2>
      <a:lt2>
        <a:srgbClr val="B0B3B2"/>
      </a:lt2>
      <a:accent1>
        <a:srgbClr val="4F5151"/>
      </a:accent1>
      <a:accent2>
        <a:srgbClr val="979A99"/>
      </a:accent2>
      <a:accent3>
        <a:srgbClr val="B0B3B2"/>
      </a:accent3>
      <a:accent4>
        <a:srgbClr val="F2CC23"/>
      </a:accent4>
      <a:accent5>
        <a:srgbClr val="C73E3A"/>
      </a:accent5>
      <a:accent6>
        <a:srgbClr val="377BBA"/>
      </a:accent6>
      <a:hlink>
        <a:srgbClr val="377BBA"/>
      </a:hlink>
      <a:folHlink>
        <a:srgbClr val="1E2959"/>
      </a:folHlink>
    </a:clrScheme>
    <a:fontScheme name="OC 2009">
      <a:majorFont>
        <a:latin typeface="Arial"/>
        <a:ea typeface="ヒラギノ角ゴ Pro W3"/>
        <a:cs typeface=""/>
      </a:majorFont>
      <a:minorFont>
        <a:latin typeface="Arial"/>
        <a:ea typeface="ヒラギノ角ゴ Pro W3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0B52A70371B6E438CF9C392B7191A29" ma:contentTypeVersion="30" ma:contentTypeDescription="Ein neues Dokument erstellen." ma:contentTypeScope="" ma:versionID="1f8debe945059b52753fcd907775aa87">
  <xsd:schema xmlns:xsd="http://www.w3.org/2001/XMLSchema" xmlns:xs="http://www.w3.org/2001/XMLSchema" xmlns:p="http://schemas.microsoft.com/office/2006/metadata/properties" xmlns:ns2="8cc9f148-63af-4ae4-b4c0-3a33ca8129b3" targetNamespace="http://schemas.microsoft.com/office/2006/metadata/properties" ma:root="true" ma:fieldsID="387f7d665b09c33f4d21a96ec7b2b776" ns2:_="">
    <xsd:import namespace="8cc9f148-63af-4ae4-b4c0-3a33ca8129b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c9f148-63af-4ae4-b4c0-3a33ca8129b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8cc9f148-63af-4ae4-b4c0-3a33ca8129b3">DOCIDOC-7-236</_dlc_DocId>
    <_dlc_DocIdUrl xmlns="8cc9f148-63af-4ae4-b4c0-3a33ca8129b3">
      <Url>https://portal.opitz-consulting.de/_layouts/DocIdRedir.aspx?ID=DOCIDOC-7-236</Url>
      <Description>DOCIDOC-7-236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65D78E84-7549-49DA-9790-173E0A70ED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9AE91B-3CA3-4960-9640-E4075B291C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c9f148-63af-4ae4-b4c0-3a33ca8129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5258BD-13F9-4D23-8CEF-2CB2C9A171B5}">
  <ds:schemaRefs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8cc9f148-63af-4ae4-b4c0-3a33ca8129b3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509F0D8A-8710-4D45-8E13-7862BE0BECE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PPT_Vorlage_AbgespeckteVersion_LeereStartseite.potx</Template>
  <TotalTime>0</TotalTime>
  <Words>447</Words>
  <Application>Microsoft Macintosh PowerPoint</Application>
  <PresentationFormat>Bildschirmpräsentation (4:3)</PresentationFormat>
  <Paragraphs>186</Paragraphs>
  <Slides>26</Slides>
  <Notes>1</Notes>
  <HiddenSlides>6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PPT_Vorlage_AbgespeckteVersion_LeereStartseite</vt:lpstr>
      <vt:lpstr>ADF Mobile in der Praxis</vt:lpstr>
      <vt:lpstr>ADF Mobile in der Praxis</vt:lpstr>
      <vt:lpstr>Agenda</vt:lpstr>
      <vt:lpstr>DEMO</vt:lpstr>
      <vt:lpstr>Demo</vt:lpstr>
      <vt:lpstr>Demo</vt:lpstr>
      <vt:lpstr>Demo</vt:lpstr>
      <vt:lpstr>Projektziel</vt:lpstr>
      <vt:lpstr>Herausforderungen mobiler Anwendungen</vt:lpstr>
      <vt:lpstr>Architektur</vt:lpstr>
      <vt:lpstr>Entwicklungsschritte</vt:lpstr>
      <vt:lpstr>ADFm Features</vt:lpstr>
      <vt:lpstr>Kontrollfluss durch Task Flows</vt:lpstr>
      <vt:lpstr>Realisierung der UI</vt:lpstr>
      <vt:lpstr>Komponenten</vt:lpstr>
      <vt:lpstr>Zugriff auf Gerätefunktionalität</vt:lpstr>
      <vt:lpstr>Zugriff auf Unternehmensdaten</vt:lpstr>
      <vt:lpstr>Vorteile für Nutzer</vt:lpstr>
      <vt:lpstr>Erste Schritte</vt:lpstr>
      <vt:lpstr>DEMO</vt:lpstr>
      <vt:lpstr>Demo Inhalt</vt:lpstr>
      <vt:lpstr>Fallstricke beim Einsatz</vt:lpstr>
      <vt:lpstr>Fazit / Projektstatus</vt:lpstr>
      <vt:lpstr>Fragen und Anworten</vt:lpstr>
      <vt:lpstr>Oracle Kundenumfrage</vt:lpstr>
      <vt:lpstr>Kontakt</vt:lpstr>
    </vt:vector>
  </TitlesOfParts>
  <Company>OPITZ CONSULTING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Zimmermann, Jennifer</dc:creator>
  <cp:lastModifiedBy>Enno Schulte</cp:lastModifiedBy>
  <cp:revision>42</cp:revision>
  <dcterms:created xsi:type="dcterms:W3CDTF">2012-03-22T09:58:54Z</dcterms:created>
  <dcterms:modified xsi:type="dcterms:W3CDTF">2012-12-19T13:05:10Z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85567ae7-733a-4af7-a6ea-7e5c212a25f2</vt:lpwstr>
  </property>
  <property fmtid="{D5CDD505-2E9C-101B-9397-08002B2CF9AE}" pid="3" name="ContentTypeId">
    <vt:lpwstr>0x010100F0B52A70371B6E438CF9C392B7191A29</vt:lpwstr>
  </property>
</Properties>
</file>